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84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5" r:id="rId14"/>
    <p:sldId id="286" r:id="rId15"/>
    <p:sldId id="28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123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C266F-FD16-4838-912A-C1D58BD1CB3C}" type="doc">
      <dgm:prSet loTypeId="urn:microsoft.com/office/officeart/2005/8/layout/vList2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08F70CDC-D140-4275-BD7F-857D29B8BDB0}">
      <dgm:prSet phldrT="[Text]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kumimoji="0" lang="en-US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Specialty Chemicals </a:t>
          </a:r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lead with the highest market capitalization and P/E ratio (over 80), indicating strong growth expectations, but show a negative average 1-year price return. </a:t>
          </a:r>
          <a:endParaRPr lang="en-IN" dirty="0"/>
        </a:p>
      </dgm:t>
    </dgm:pt>
    <dgm:pt modelId="{F2CAC814-F47F-4138-995F-4055F01EECB2}" type="parTrans" cxnId="{35D5A3E1-6A00-44B1-960A-7F0801E68C0A}">
      <dgm:prSet/>
      <dgm:spPr/>
      <dgm:t>
        <a:bodyPr/>
        <a:lstStyle/>
        <a:p>
          <a:endParaRPr lang="en-IN"/>
        </a:p>
      </dgm:t>
    </dgm:pt>
    <dgm:pt modelId="{E72B9EE6-28C2-4DD7-9A4B-3775BE07387F}" type="sibTrans" cxnId="{35D5A3E1-6A00-44B1-960A-7F0801E68C0A}">
      <dgm:prSet/>
      <dgm:spPr/>
      <dgm:t>
        <a:bodyPr/>
        <a:lstStyle/>
        <a:p>
          <a:endParaRPr lang="en-IN"/>
        </a:p>
      </dgm:t>
    </dgm:pt>
    <dgm:pt modelId="{0E37F83E-6BA0-46BE-AF03-2841C24BA953}">
      <dgm:prSet phldrT="[Text]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kumimoji="0" lang="en-US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Chemicals</a:t>
          </a:r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 offer the highest dividend yield (around 6.5%) but have the lowest market cap and a negative price return of about -0.6. </a:t>
          </a:r>
          <a:endParaRPr lang="en-IN" dirty="0"/>
        </a:p>
      </dgm:t>
    </dgm:pt>
    <dgm:pt modelId="{1B3E8760-AC91-4527-9111-3EFDE3660917}" type="parTrans" cxnId="{4EB1B0B4-77E3-4E7E-941C-4D42C316FE91}">
      <dgm:prSet/>
      <dgm:spPr/>
      <dgm:t>
        <a:bodyPr/>
        <a:lstStyle/>
        <a:p>
          <a:endParaRPr lang="en-IN"/>
        </a:p>
      </dgm:t>
    </dgm:pt>
    <dgm:pt modelId="{EF1F987F-09B3-4106-A7E5-8F56D3CAA211}" type="sibTrans" cxnId="{4EB1B0B4-77E3-4E7E-941C-4D42C316FE91}">
      <dgm:prSet/>
      <dgm:spPr/>
      <dgm:t>
        <a:bodyPr/>
        <a:lstStyle/>
        <a:p>
          <a:endParaRPr lang="en-IN"/>
        </a:p>
      </dgm:t>
    </dgm:pt>
    <dgm:pt modelId="{E6374BD9-380C-4ECE-B1A1-5D655061E095}">
      <dgm:prSet phldrT="[Text]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kumimoji="0" lang="en-US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Gold</a:t>
          </a:r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 stands out with a high market cap, modest P/E ratio (~12), the lowest dividend yield (~1.5%), and the strongest positive 1-year price return (~0.42). </a:t>
          </a:r>
          <a:endParaRPr lang="en-IN" dirty="0"/>
        </a:p>
      </dgm:t>
    </dgm:pt>
    <dgm:pt modelId="{9CD4D7EE-C8E4-429E-B00D-F3A14CB6FF80}" type="parTrans" cxnId="{9A013A3F-23BC-4518-861B-5264C8EB46EF}">
      <dgm:prSet/>
      <dgm:spPr/>
      <dgm:t>
        <a:bodyPr/>
        <a:lstStyle/>
        <a:p>
          <a:endParaRPr lang="en-IN"/>
        </a:p>
      </dgm:t>
    </dgm:pt>
    <dgm:pt modelId="{AC4115D2-9F4A-48F3-BF72-279711E003B3}" type="sibTrans" cxnId="{9A013A3F-23BC-4518-861B-5264C8EB46EF}">
      <dgm:prSet/>
      <dgm:spPr/>
      <dgm:t>
        <a:bodyPr/>
        <a:lstStyle/>
        <a:p>
          <a:endParaRPr lang="en-IN"/>
        </a:p>
      </dgm:t>
    </dgm:pt>
    <dgm:pt modelId="{1A6F70F1-D09F-4D67-9B25-9452183E3C7A}">
      <dgm:prSet phldrT="[Text]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kumimoji="0" lang="en-US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Building Materials, Agricultural Inputs, Copper, and Steel </a:t>
          </a:r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display moderate valuations and mixed price returns, balancing yield and growth prospects.</a:t>
          </a:r>
          <a:endParaRPr lang="en-IN" dirty="0"/>
        </a:p>
      </dgm:t>
    </dgm:pt>
    <dgm:pt modelId="{3CE6A3CF-8171-4EEA-BBD4-AF596F86008B}" type="parTrans" cxnId="{E9C06BAC-B028-4D58-90DC-2135FF31373B}">
      <dgm:prSet/>
      <dgm:spPr/>
      <dgm:t>
        <a:bodyPr/>
        <a:lstStyle/>
        <a:p>
          <a:endParaRPr lang="en-IN"/>
        </a:p>
      </dgm:t>
    </dgm:pt>
    <dgm:pt modelId="{8B49ECBA-7671-4660-B396-B35D4691CE61}" type="sibTrans" cxnId="{E9C06BAC-B028-4D58-90DC-2135FF31373B}">
      <dgm:prSet/>
      <dgm:spPr/>
      <dgm:t>
        <a:bodyPr/>
        <a:lstStyle/>
        <a:p>
          <a:endParaRPr lang="en-IN"/>
        </a:p>
      </dgm:t>
    </dgm:pt>
    <dgm:pt modelId="{0D47CC83-5B95-40B3-AD8F-37ADC24D51B7}" type="pres">
      <dgm:prSet presAssocID="{BD6C266F-FD16-4838-912A-C1D58BD1CB3C}" presName="linear" presStyleCnt="0">
        <dgm:presLayoutVars>
          <dgm:animLvl val="lvl"/>
          <dgm:resizeHandles val="exact"/>
        </dgm:presLayoutVars>
      </dgm:prSet>
      <dgm:spPr/>
    </dgm:pt>
    <dgm:pt modelId="{B3F58D3B-149A-4BE6-86BD-758EAB40442F}" type="pres">
      <dgm:prSet presAssocID="{08F70CDC-D140-4275-BD7F-857D29B8BDB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C3971D4-37EB-4E0E-9C18-F62F420105BB}" type="pres">
      <dgm:prSet presAssocID="{E72B9EE6-28C2-4DD7-9A4B-3775BE07387F}" presName="spacer" presStyleCnt="0"/>
      <dgm:spPr/>
    </dgm:pt>
    <dgm:pt modelId="{14F1390D-EC02-4EED-94C2-B92FA0C398CC}" type="pres">
      <dgm:prSet presAssocID="{0E37F83E-6BA0-46BE-AF03-2841C24BA95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5FF8EB9-C316-4F93-BBAE-A16290F1336D}" type="pres">
      <dgm:prSet presAssocID="{EF1F987F-09B3-4106-A7E5-8F56D3CAA211}" presName="spacer" presStyleCnt="0"/>
      <dgm:spPr/>
    </dgm:pt>
    <dgm:pt modelId="{DD058A85-2997-4234-81AD-5E0F97C39A79}" type="pres">
      <dgm:prSet presAssocID="{E6374BD9-380C-4ECE-B1A1-5D655061E09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0F61FEC-37AE-45FC-8654-CCF676EDCC93}" type="pres">
      <dgm:prSet presAssocID="{AC4115D2-9F4A-48F3-BF72-279711E003B3}" presName="spacer" presStyleCnt="0"/>
      <dgm:spPr/>
    </dgm:pt>
    <dgm:pt modelId="{F2D6FA4A-8E9F-4AE6-9135-6F5464AC9A91}" type="pres">
      <dgm:prSet presAssocID="{1A6F70F1-D09F-4D67-9B25-9452183E3C7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D8FF400-B750-41B1-B495-72DDD87B776F}" type="presOf" srcId="{E6374BD9-380C-4ECE-B1A1-5D655061E095}" destId="{DD058A85-2997-4234-81AD-5E0F97C39A79}" srcOrd="0" destOrd="0" presId="urn:microsoft.com/office/officeart/2005/8/layout/vList2"/>
    <dgm:cxn modelId="{9A013A3F-23BC-4518-861B-5264C8EB46EF}" srcId="{BD6C266F-FD16-4838-912A-C1D58BD1CB3C}" destId="{E6374BD9-380C-4ECE-B1A1-5D655061E095}" srcOrd="2" destOrd="0" parTransId="{9CD4D7EE-C8E4-429E-B00D-F3A14CB6FF80}" sibTransId="{AC4115D2-9F4A-48F3-BF72-279711E003B3}"/>
    <dgm:cxn modelId="{6718326F-1369-4385-8184-38DF74EBB4D5}" type="presOf" srcId="{1A6F70F1-D09F-4D67-9B25-9452183E3C7A}" destId="{F2D6FA4A-8E9F-4AE6-9135-6F5464AC9A91}" srcOrd="0" destOrd="0" presId="urn:microsoft.com/office/officeart/2005/8/layout/vList2"/>
    <dgm:cxn modelId="{55BB3F79-AA62-40D9-BA12-01C43A2ACE33}" type="presOf" srcId="{08F70CDC-D140-4275-BD7F-857D29B8BDB0}" destId="{B3F58D3B-149A-4BE6-86BD-758EAB40442F}" srcOrd="0" destOrd="0" presId="urn:microsoft.com/office/officeart/2005/8/layout/vList2"/>
    <dgm:cxn modelId="{E9C06BAC-B028-4D58-90DC-2135FF31373B}" srcId="{BD6C266F-FD16-4838-912A-C1D58BD1CB3C}" destId="{1A6F70F1-D09F-4D67-9B25-9452183E3C7A}" srcOrd="3" destOrd="0" parTransId="{3CE6A3CF-8171-4EEA-BBD4-AF596F86008B}" sibTransId="{8B49ECBA-7671-4660-B396-B35D4691CE61}"/>
    <dgm:cxn modelId="{4EB1B0B4-77E3-4E7E-941C-4D42C316FE91}" srcId="{BD6C266F-FD16-4838-912A-C1D58BD1CB3C}" destId="{0E37F83E-6BA0-46BE-AF03-2841C24BA953}" srcOrd="1" destOrd="0" parTransId="{1B3E8760-AC91-4527-9111-3EFDE3660917}" sibTransId="{EF1F987F-09B3-4106-A7E5-8F56D3CAA211}"/>
    <dgm:cxn modelId="{3F5E1DDE-9805-455E-AEC2-FFB4DEBC1585}" type="presOf" srcId="{BD6C266F-FD16-4838-912A-C1D58BD1CB3C}" destId="{0D47CC83-5B95-40B3-AD8F-37ADC24D51B7}" srcOrd="0" destOrd="0" presId="urn:microsoft.com/office/officeart/2005/8/layout/vList2"/>
    <dgm:cxn modelId="{35D5A3E1-6A00-44B1-960A-7F0801E68C0A}" srcId="{BD6C266F-FD16-4838-912A-C1D58BD1CB3C}" destId="{08F70CDC-D140-4275-BD7F-857D29B8BDB0}" srcOrd="0" destOrd="0" parTransId="{F2CAC814-F47F-4138-995F-4055F01EECB2}" sibTransId="{E72B9EE6-28C2-4DD7-9A4B-3775BE07387F}"/>
    <dgm:cxn modelId="{E699BBFE-B7CF-4FF0-A0A2-C486A0B331F7}" type="presOf" srcId="{0E37F83E-6BA0-46BE-AF03-2841C24BA953}" destId="{14F1390D-EC02-4EED-94C2-B92FA0C398CC}" srcOrd="0" destOrd="0" presId="urn:microsoft.com/office/officeart/2005/8/layout/vList2"/>
    <dgm:cxn modelId="{D034192F-3B70-4580-9A68-C27954592D7B}" type="presParOf" srcId="{0D47CC83-5B95-40B3-AD8F-37ADC24D51B7}" destId="{B3F58D3B-149A-4BE6-86BD-758EAB40442F}" srcOrd="0" destOrd="0" presId="urn:microsoft.com/office/officeart/2005/8/layout/vList2"/>
    <dgm:cxn modelId="{D1FBA4FD-4965-4942-AD97-AD499C405D0F}" type="presParOf" srcId="{0D47CC83-5B95-40B3-AD8F-37ADC24D51B7}" destId="{EC3971D4-37EB-4E0E-9C18-F62F420105BB}" srcOrd="1" destOrd="0" presId="urn:microsoft.com/office/officeart/2005/8/layout/vList2"/>
    <dgm:cxn modelId="{E092FEB1-2E87-4257-B9EC-E369860CF342}" type="presParOf" srcId="{0D47CC83-5B95-40B3-AD8F-37ADC24D51B7}" destId="{14F1390D-EC02-4EED-94C2-B92FA0C398CC}" srcOrd="2" destOrd="0" presId="urn:microsoft.com/office/officeart/2005/8/layout/vList2"/>
    <dgm:cxn modelId="{921AE2CD-4FA3-49BE-A819-21B485B10E0B}" type="presParOf" srcId="{0D47CC83-5B95-40B3-AD8F-37ADC24D51B7}" destId="{95FF8EB9-C316-4F93-BBAE-A16290F1336D}" srcOrd="3" destOrd="0" presId="urn:microsoft.com/office/officeart/2005/8/layout/vList2"/>
    <dgm:cxn modelId="{D5F6B190-A354-4AF6-A662-C661725C26C9}" type="presParOf" srcId="{0D47CC83-5B95-40B3-AD8F-37ADC24D51B7}" destId="{DD058A85-2997-4234-81AD-5E0F97C39A79}" srcOrd="4" destOrd="0" presId="urn:microsoft.com/office/officeart/2005/8/layout/vList2"/>
    <dgm:cxn modelId="{4D7FF400-7054-4548-BD20-8AAB16DFC2F3}" type="presParOf" srcId="{0D47CC83-5B95-40B3-AD8F-37ADC24D51B7}" destId="{00F61FEC-37AE-45FC-8654-CCF676EDCC93}" srcOrd="5" destOrd="0" presId="urn:microsoft.com/office/officeart/2005/8/layout/vList2"/>
    <dgm:cxn modelId="{AFE5F4C5-5126-4285-9AEE-C3B7D9D05AAB}" type="presParOf" srcId="{0D47CC83-5B95-40B3-AD8F-37ADC24D51B7}" destId="{F2D6FA4A-8E9F-4AE6-9135-6F5464AC9A9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D6C266F-FD16-4838-912A-C1D58BD1CB3C}" type="doc">
      <dgm:prSet loTypeId="urn:microsoft.com/office/officeart/2005/8/layout/vList2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08F70CDC-D140-4275-BD7F-857D29B8BDB0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kumimoji="0" lang="en-US" sz="14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Semiconductors</a:t>
          </a:r>
          <a:r>
            <a:rPr kumimoji="0" lang="en-US" sz="14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 lead in total market cap, while Software sectors dominate with the highest P/E ratios, suggesting strong growth expectations.</a:t>
          </a:r>
          <a:endParaRPr lang="en-IN" sz="1400" dirty="0"/>
        </a:p>
      </dgm:t>
    </dgm:pt>
    <dgm:pt modelId="{F2CAC814-F47F-4138-995F-4055F01EECB2}" type="parTrans" cxnId="{35D5A3E1-6A00-44B1-960A-7F0801E68C0A}">
      <dgm:prSet/>
      <dgm:spPr/>
      <dgm:t>
        <a:bodyPr/>
        <a:lstStyle/>
        <a:p>
          <a:endParaRPr lang="en-IN"/>
        </a:p>
      </dgm:t>
    </dgm:pt>
    <dgm:pt modelId="{E72B9EE6-28C2-4DD7-9A4B-3775BE07387F}" type="sibTrans" cxnId="{35D5A3E1-6A00-44B1-960A-7F0801E68C0A}">
      <dgm:prSet/>
      <dgm:spPr/>
      <dgm:t>
        <a:bodyPr/>
        <a:lstStyle/>
        <a:p>
          <a:endParaRPr lang="en-IN"/>
        </a:p>
      </dgm:t>
    </dgm:pt>
    <dgm:pt modelId="{F79AC1EC-7327-4C5E-AA2D-A558FB1E90B0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sz="1400" b="1" dirty="0"/>
            <a:t>High valuations </a:t>
          </a:r>
          <a:r>
            <a:rPr lang="en-US" sz="1400" b="0" dirty="0"/>
            <a:t>contrast with modest dividend yields, especially in Consumer Electronics, which has the lowest yield</a:t>
          </a:r>
          <a:r>
            <a:rPr lang="en-US" sz="1400" b="1" dirty="0"/>
            <a:t>. </a:t>
          </a:r>
          <a:endParaRPr lang="en-US" sz="1400" dirty="0"/>
        </a:p>
      </dgm:t>
    </dgm:pt>
    <dgm:pt modelId="{8E5A4880-CCFE-4BBA-BFF5-0AE1107498D6}" type="parTrans" cxnId="{18CD6B34-C7F7-4DB2-BD77-8BC74E59A666}">
      <dgm:prSet/>
      <dgm:spPr/>
      <dgm:t>
        <a:bodyPr/>
        <a:lstStyle/>
        <a:p>
          <a:endParaRPr lang="en-IN"/>
        </a:p>
      </dgm:t>
    </dgm:pt>
    <dgm:pt modelId="{A8E452C6-DB3A-463E-B43D-064383A1989A}" type="sibTrans" cxnId="{18CD6B34-C7F7-4DB2-BD77-8BC74E59A666}">
      <dgm:prSet/>
      <dgm:spPr/>
      <dgm:t>
        <a:bodyPr/>
        <a:lstStyle/>
        <a:p>
          <a:endParaRPr lang="en-IN"/>
        </a:p>
      </dgm:t>
    </dgm:pt>
    <dgm:pt modelId="{BC65CC30-7479-416F-A9DF-83D651502F00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sz="1400" b="1" dirty="0"/>
            <a:t>Computer Hardware </a:t>
          </a:r>
          <a:r>
            <a:rPr lang="en-US" sz="1400" b="0" dirty="0"/>
            <a:t>stands out with the highest dividend yield and strong 1-year returns, indicating value appeal. </a:t>
          </a:r>
        </a:p>
      </dgm:t>
    </dgm:pt>
    <dgm:pt modelId="{A2625F87-AE6D-4F68-B1EC-4C116B6D87F2}" type="parTrans" cxnId="{80E49029-26C8-409D-A9B7-6CC1B4C03BA9}">
      <dgm:prSet/>
      <dgm:spPr/>
      <dgm:t>
        <a:bodyPr/>
        <a:lstStyle/>
        <a:p>
          <a:endParaRPr lang="en-IN"/>
        </a:p>
      </dgm:t>
    </dgm:pt>
    <dgm:pt modelId="{2703D34A-E72D-4D35-B2E7-2F69F584C495}" type="sibTrans" cxnId="{80E49029-26C8-409D-A9B7-6CC1B4C03BA9}">
      <dgm:prSet/>
      <dgm:spPr/>
      <dgm:t>
        <a:bodyPr/>
        <a:lstStyle/>
        <a:p>
          <a:endParaRPr lang="en-IN"/>
        </a:p>
      </dgm:t>
    </dgm:pt>
    <dgm:pt modelId="{05677204-5C86-40DA-A22C-A137647CC72D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sz="1400" b="1" dirty="0"/>
            <a:t>Electronic Components </a:t>
          </a:r>
          <a:r>
            <a:rPr lang="en-US" sz="1400" b="0" dirty="0"/>
            <a:t>show the highest 1-year return despite lower market cap and yield. </a:t>
          </a:r>
        </a:p>
      </dgm:t>
    </dgm:pt>
    <dgm:pt modelId="{CC4AB7A7-51DE-4E84-A00A-32F917F0FED8}" type="parTrans" cxnId="{80BD3D49-8204-46B3-B3D2-41DF4CA307F8}">
      <dgm:prSet/>
      <dgm:spPr/>
      <dgm:t>
        <a:bodyPr/>
        <a:lstStyle/>
        <a:p>
          <a:endParaRPr lang="en-IN"/>
        </a:p>
      </dgm:t>
    </dgm:pt>
    <dgm:pt modelId="{EEBC6AC5-183F-4D6B-8DF8-8C920DFF826A}" type="sibTrans" cxnId="{80BD3D49-8204-46B3-B3D2-41DF4CA307F8}">
      <dgm:prSet/>
      <dgm:spPr/>
      <dgm:t>
        <a:bodyPr/>
        <a:lstStyle/>
        <a:p>
          <a:endParaRPr lang="en-IN"/>
        </a:p>
      </dgm:t>
    </dgm:pt>
    <dgm:pt modelId="{1104F8A9-3280-4A3B-85AE-46D9F506DDD9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sz="1400" b="1" dirty="0"/>
            <a:t>Information Technology </a:t>
          </a:r>
          <a:r>
            <a:rPr lang="en-US" sz="1400" b="0" dirty="0"/>
            <a:t>Services exhibit weak performance across returns and P/E, despite moderate market cap, signaling potential undervaluation or declining growth sentiment</a:t>
          </a:r>
          <a:r>
            <a:rPr lang="en-US" sz="1400" b="1" dirty="0"/>
            <a:t>.</a:t>
          </a:r>
          <a:endParaRPr lang="en-US" sz="1400" dirty="0"/>
        </a:p>
      </dgm:t>
    </dgm:pt>
    <dgm:pt modelId="{973AC06E-8E0E-4A93-AE4E-B8624BD51431}" type="parTrans" cxnId="{6303BA5B-B96A-4038-9987-0ED2B394EB81}">
      <dgm:prSet/>
      <dgm:spPr/>
      <dgm:t>
        <a:bodyPr/>
        <a:lstStyle/>
        <a:p>
          <a:endParaRPr lang="en-IN"/>
        </a:p>
      </dgm:t>
    </dgm:pt>
    <dgm:pt modelId="{4FEDCC26-1DBF-4E5F-BA79-240883B12271}" type="sibTrans" cxnId="{6303BA5B-B96A-4038-9987-0ED2B394EB81}">
      <dgm:prSet/>
      <dgm:spPr/>
      <dgm:t>
        <a:bodyPr/>
        <a:lstStyle/>
        <a:p>
          <a:endParaRPr lang="en-IN"/>
        </a:p>
      </dgm:t>
    </dgm:pt>
    <dgm:pt modelId="{0D47CC83-5B95-40B3-AD8F-37ADC24D51B7}" type="pres">
      <dgm:prSet presAssocID="{BD6C266F-FD16-4838-912A-C1D58BD1CB3C}" presName="linear" presStyleCnt="0">
        <dgm:presLayoutVars>
          <dgm:animLvl val="lvl"/>
          <dgm:resizeHandles val="exact"/>
        </dgm:presLayoutVars>
      </dgm:prSet>
      <dgm:spPr/>
    </dgm:pt>
    <dgm:pt modelId="{B3F58D3B-149A-4BE6-86BD-758EAB40442F}" type="pres">
      <dgm:prSet presAssocID="{08F70CDC-D140-4275-BD7F-857D29B8BDB0}" presName="parentText" presStyleLbl="node1" presStyleIdx="0" presStyleCnt="5" custScaleY="154854" custLinFactY="-38067" custLinFactNeighborX="-400" custLinFactNeighborY="-100000">
        <dgm:presLayoutVars>
          <dgm:chMax val="0"/>
          <dgm:bulletEnabled val="1"/>
        </dgm:presLayoutVars>
      </dgm:prSet>
      <dgm:spPr/>
    </dgm:pt>
    <dgm:pt modelId="{EC3971D4-37EB-4E0E-9C18-F62F420105BB}" type="pres">
      <dgm:prSet presAssocID="{E72B9EE6-28C2-4DD7-9A4B-3775BE07387F}" presName="spacer" presStyleCnt="0"/>
      <dgm:spPr/>
    </dgm:pt>
    <dgm:pt modelId="{8037DF02-0459-4D10-94BE-9D40C9893A56}" type="pres">
      <dgm:prSet presAssocID="{F79AC1EC-7327-4C5E-AA2D-A558FB1E90B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770636A-5904-468C-94AC-A04944F94118}" type="pres">
      <dgm:prSet presAssocID="{A8E452C6-DB3A-463E-B43D-064383A1989A}" presName="spacer" presStyleCnt="0"/>
      <dgm:spPr/>
    </dgm:pt>
    <dgm:pt modelId="{DBD46763-9840-4CAE-8FEE-456488FC099F}" type="pres">
      <dgm:prSet presAssocID="{BC65CC30-7479-416F-A9DF-83D651502F0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E342A3E-0398-4323-A8B5-F5D1C1010C4C}" type="pres">
      <dgm:prSet presAssocID="{2703D34A-E72D-4D35-B2E7-2F69F584C495}" presName="spacer" presStyleCnt="0"/>
      <dgm:spPr/>
    </dgm:pt>
    <dgm:pt modelId="{104A4E34-0998-4B5B-ACF1-A5A6741358DE}" type="pres">
      <dgm:prSet presAssocID="{05677204-5C86-40DA-A22C-A137647CC72D}" presName="parentText" presStyleLbl="node1" presStyleIdx="3" presStyleCnt="5" custLinFactNeighborX="-8659" custLinFactNeighborY="-81987">
        <dgm:presLayoutVars>
          <dgm:chMax val="0"/>
          <dgm:bulletEnabled val="1"/>
        </dgm:presLayoutVars>
      </dgm:prSet>
      <dgm:spPr/>
    </dgm:pt>
    <dgm:pt modelId="{445EE1C8-B799-40E2-B9C5-54E584CFB85E}" type="pres">
      <dgm:prSet presAssocID="{EEBC6AC5-183F-4D6B-8DF8-8C920DFF826A}" presName="spacer" presStyleCnt="0"/>
      <dgm:spPr/>
    </dgm:pt>
    <dgm:pt modelId="{A49D8617-0A6B-4149-B94E-96396D76722B}" type="pres">
      <dgm:prSet presAssocID="{1104F8A9-3280-4A3B-85AE-46D9F506DDD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56A401-D9C3-4245-AC85-C72C9F7C91D2}" type="presOf" srcId="{BC65CC30-7479-416F-A9DF-83D651502F00}" destId="{DBD46763-9840-4CAE-8FEE-456488FC099F}" srcOrd="0" destOrd="0" presId="urn:microsoft.com/office/officeart/2005/8/layout/vList2"/>
    <dgm:cxn modelId="{80E49029-26C8-409D-A9B7-6CC1B4C03BA9}" srcId="{BD6C266F-FD16-4838-912A-C1D58BD1CB3C}" destId="{BC65CC30-7479-416F-A9DF-83D651502F00}" srcOrd="2" destOrd="0" parTransId="{A2625F87-AE6D-4F68-B1EC-4C116B6D87F2}" sibTransId="{2703D34A-E72D-4D35-B2E7-2F69F584C495}"/>
    <dgm:cxn modelId="{18CD6B34-C7F7-4DB2-BD77-8BC74E59A666}" srcId="{BD6C266F-FD16-4838-912A-C1D58BD1CB3C}" destId="{F79AC1EC-7327-4C5E-AA2D-A558FB1E90B0}" srcOrd="1" destOrd="0" parTransId="{8E5A4880-CCFE-4BBA-BFF5-0AE1107498D6}" sibTransId="{A8E452C6-DB3A-463E-B43D-064383A1989A}"/>
    <dgm:cxn modelId="{152A2636-E00B-4E2B-9D04-475293749657}" type="presOf" srcId="{F79AC1EC-7327-4C5E-AA2D-A558FB1E90B0}" destId="{8037DF02-0459-4D10-94BE-9D40C9893A56}" srcOrd="0" destOrd="0" presId="urn:microsoft.com/office/officeart/2005/8/layout/vList2"/>
    <dgm:cxn modelId="{6303BA5B-B96A-4038-9987-0ED2B394EB81}" srcId="{BD6C266F-FD16-4838-912A-C1D58BD1CB3C}" destId="{1104F8A9-3280-4A3B-85AE-46D9F506DDD9}" srcOrd="4" destOrd="0" parTransId="{973AC06E-8E0E-4A93-AE4E-B8624BD51431}" sibTransId="{4FEDCC26-1DBF-4E5F-BA79-240883B12271}"/>
    <dgm:cxn modelId="{80BD3D49-8204-46B3-B3D2-41DF4CA307F8}" srcId="{BD6C266F-FD16-4838-912A-C1D58BD1CB3C}" destId="{05677204-5C86-40DA-A22C-A137647CC72D}" srcOrd="3" destOrd="0" parTransId="{CC4AB7A7-51DE-4E84-A00A-32F917F0FED8}" sibTransId="{EEBC6AC5-183F-4D6B-8DF8-8C920DFF826A}"/>
    <dgm:cxn modelId="{67DC7F76-0DD1-48C2-BB97-CC7E0B99684D}" type="presOf" srcId="{1104F8A9-3280-4A3B-85AE-46D9F506DDD9}" destId="{A49D8617-0A6B-4149-B94E-96396D76722B}" srcOrd="0" destOrd="0" presId="urn:microsoft.com/office/officeart/2005/8/layout/vList2"/>
    <dgm:cxn modelId="{55BB3F79-AA62-40D9-BA12-01C43A2ACE33}" type="presOf" srcId="{08F70CDC-D140-4275-BD7F-857D29B8BDB0}" destId="{B3F58D3B-149A-4BE6-86BD-758EAB40442F}" srcOrd="0" destOrd="0" presId="urn:microsoft.com/office/officeart/2005/8/layout/vList2"/>
    <dgm:cxn modelId="{89B7C0C3-6512-4519-974F-CADCF0414C85}" type="presOf" srcId="{05677204-5C86-40DA-A22C-A137647CC72D}" destId="{104A4E34-0998-4B5B-ACF1-A5A6741358DE}" srcOrd="0" destOrd="0" presId="urn:microsoft.com/office/officeart/2005/8/layout/vList2"/>
    <dgm:cxn modelId="{3F5E1DDE-9805-455E-AEC2-FFB4DEBC1585}" type="presOf" srcId="{BD6C266F-FD16-4838-912A-C1D58BD1CB3C}" destId="{0D47CC83-5B95-40B3-AD8F-37ADC24D51B7}" srcOrd="0" destOrd="0" presId="urn:microsoft.com/office/officeart/2005/8/layout/vList2"/>
    <dgm:cxn modelId="{35D5A3E1-6A00-44B1-960A-7F0801E68C0A}" srcId="{BD6C266F-FD16-4838-912A-C1D58BD1CB3C}" destId="{08F70CDC-D140-4275-BD7F-857D29B8BDB0}" srcOrd="0" destOrd="0" parTransId="{F2CAC814-F47F-4138-995F-4055F01EECB2}" sibTransId="{E72B9EE6-28C2-4DD7-9A4B-3775BE07387F}"/>
    <dgm:cxn modelId="{D034192F-3B70-4580-9A68-C27954592D7B}" type="presParOf" srcId="{0D47CC83-5B95-40B3-AD8F-37ADC24D51B7}" destId="{B3F58D3B-149A-4BE6-86BD-758EAB40442F}" srcOrd="0" destOrd="0" presId="urn:microsoft.com/office/officeart/2005/8/layout/vList2"/>
    <dgm:cxn modelId="{D1FBA4FD-4965-4942-AD97-AD499C405D0F}" type="presParOf" srcId="{0D47CC83-5B95-40B3-AD8F-37ADC24D51B7}" destId="{EC3971D4-37EB-4E0E-9C18-F62F420105BB}" srcOrd="1" destOrd="0" presId="urn:microsoft.com/office/officeart/2005/8/layout/vList2"/>
    <dgm:cxn modelId="{C867D5DA-9443-4948-9550-4D0D27B66023}" type="presParOf" srcId="{0D47CC83-5B95-40B3-AD8F-37ADC24D51B7}" destId="{8037DF02-0459-4D10-94BE-9D40C9893A56}" srcOrd="2" destOrd="0" presId="urn:microsoft.com/office/officeart/2005/8/layout/vList2"/>
    <dgm:cxn modelId="{AC1141B2-9756-43B1-B6C9-AC5C0FF62510}" type="presParOf" srcId="{0D47CC83-5B95-40B3-AD8F-37ADC24D51B7}" destId="{4770636A-5904-468C-94AC-A04944F94118}" srcOrd="3" destOrd="0" presId="urn:microsoft.com/office/officeart/2005/8/layout/vList2"/>
    <dgm:cxn modelId="{E7E39A19-756F-4C06-ABAE-FC2CD83E9B1B}" type="presParOf" srcId="{0D47CC83-5B95-40B3-AD8F-37ADC24D51B7}" destId="{DBD46763-9840-4CAE-8FEE-456488FC099F}" srcOrd="4" destOrd="0" presId="urn:microsoft.com/office/officeart/2005/8/layout/vList2"/>
    <dgm:cxn modelId="{80D9C030-76FB-4251-8F86-E69C5423DB44}" type="presParOf" srcId="{0D47CC83-5B95-40B3-AD8F-37ADC24D51B7}" destId="{8E342A3E-0398-4323-A8B5-F5D1C1010C4C}" srcOrd="5" destOrd="0" presId="urn:microsoft.com/office/officeart/2005/8/layout/vList2"/>
    <dgm:cxn modelId="{50CB57EA-E798-4D77-85EC-82E5EE63E9BF}" type="presParOf" srcId="{0D47CC83-5B95-40B3-AD8F-37ADC24D51B7}" destId="{104A4E34-0998-4B5B-ACF1-A5A6741358DE}" srcOrd="6" destOrd="0" presId="urn:microsoft.com/office/officeart/2005/8/layout/vList2"/>
    <dgm:cxn modelId="{FCFBFF4D-37B9-4F2D-8F2B-6BDFBEFFB5CB}" type="presParOf" srcId="{0D47CC83-5B95-40B3-AD8F-37ADC24D51B7}" destId="{445EE1C8-B799-40E2-B9C5-54E584CFB85E}" srcOrd="7" destOrd="0" presId="urn:microsoft.com/office/officeart/2005/8/layout/vList2"/>
    <dgm:cxn modelId="{E2AD93AF-5D5A-40A5-B4B2-FCD8A596C2E5}" type="presParOf" srcId="{0D47CC83-5B95-40B3-AD8F-37ADC24D51B7}" destId="{A49D8617-0A6B-4149-B94E-96396D76722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D6C266F-FD16-4838-912A-C1D58BD1CB3C}" type="doc">
      <dgm:prSet loTypeId="urn:microsoft.com/office/officeart/2005/8/layout/vList2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08F70CDC-D140-4275-BD7F-857D29B8BDB0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kumimoji="0" lang="en-US" sz="14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Regulated Electric </a:t>
          </a:r>
          <a:r>
            <a:rPr kumimoji="0" lang="en-US" sz="14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holds the largest market cap., while Independent Power Producers lead in average P/E ratio (~47) and 1-year price return (~1.2), indicating strong growth expectations.</a:t>
          </a:r>
          <a:endParaRPr lang="en-IN" sz="1400" b="0" dirty="0"/>
        </a:p>
      </dgm:t>
    </dgm:pt>
    <dgm:pt modelId="{F2CAC814-F47F-4138-995F-4055F01EECB2}" type="parTrans" cxnId="{35D5A3E1-6A00-44B1-960A-7F0801E68C0A}">
      <dgm:prSet/>
      <dgm:spPr/>
      <dgm:t>
        <a:bodyPr/>
        <a:lstStyle/>
        <a:p>
          <a:endParaRPr lang="en-IN"/>
        </a:p>
      </dgm:t>
    </dgm:pt>
    <dgm:pt modelId="{E72B9EE6-28C2-4DD7-9A4B-3775BE07387F}" type="sibTrans" cxnId="{35D5A3E1-6A00-44B1-960A-7F0801E68C0A}">
      <dgm:prSet/>
      <dgm:spPr/>
      <dgm:t>
        <a:bodyPr/>
        <a:lstStyle/>
        <a:p>
          <a:endParaRPr lang="en-IN"/>
        </a:p>
      </dgm:t>
    </dgm:pt>
    <dgm:pt modelId="{CA37AE0B-DFA5-4F2D-A813-F5F2C00768E4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kumimoji="0" lang="en-US" sz="14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Renewable utilities </a:t>
          </a:r>
          <a:r>
            <a:rPr kumimoji="0" lang="en-US" sz="14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also show high valuation and returns but offer the lowest dividend yields.</a:t>
          </a:r>
          <a:endParaRPr lang="en-IN" sz="1400" dirty="0"/>
        </a:p>
      </dgm:t>
    </dgm:pt>
    <dgm:pt modelId="{CF3052B7-749A-4B6C-812F-5BF226A8DDF6}" type="parTrans" cxnId="{49114AFA-8B26-4F98-A25B-C8B9DDCDC6A3}">
      <dgm:prSet/>
      <dgm:spPr/>
      <dgm:t>
        <a:bodyPr/>
        <a:lstStyle/>
        <a:p>
          <a:endParaRPr lang="en-IN"/>
        </a:p>
      </dgm:t>
    </dgm:pt>
    <dgm:pt modelId="{F4AAC8EA-012A-4B2D-967D-E4D97173D03E}" type="sibTrans" cxnId="{49114AFA-8B26-4F98-A25B-C8B9DDCDC6A3}">
      <dgm:prSet/>
      <dgm:spPr/>
      <dgm:t>
        <a:bodyPr/>
        <a:lstStyle/>
        <a:p>
          <a:endParaRPr lang="en-IN"/>
        </a:p>
      </dgm:t>
    </dgm:pt>
    <dgm:pt modelId="{02A80A65-BDB1-437B-AAA9-D449CEC338FD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kumimoji="0" lang="en-US" sz="14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Diversified utilities </a:t>
          </a:r>
          <a:r>
            <a:rPr kumimoji="0" lang="en-US" sz="14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provide the highest average dividend yield (~4.2%) but have the lowest P/E and 1-year return, suggesting income over growth. </a:t>
          </a:r>
          <a:endParaRPr lang="en-IN" sz="1400" b="0" dirty="0"/>
        </a:p>
      </dgm:t>
    </dgm:pt>
    <dgm:pt modelId="{59D8A4D8-A41E-4A8F-AFB0-032BDC0C0562}" type="parTrans" cxnId="{6E966088-9675-40C1-AFBA-3CA8146544A2}">
      <dgm:prSet/>
      <dgm:spPr/>
      <dgm:t>
        <a:bodyPr/>
        <a:lstStyle/>
        <a:p>
          <a:endParaRPr lang="en-IN"/>
        </a:p>
      </dgm:t>
    </dgm:pt>
    <dgm:pt modelId="{DFA40061-A77A-4A45-A3EC-75147450D7C0}" type="sibTrans" cxnId="{6E966088-9675-40C1-AFBA-3CA8146544A2}">
      <dgm:prSet/>
      <dgm:spPr/>
      <dgm:t>
        <a:bodyPr/>
        <a:lstStyle/>
        <a:p>
          <a:endParaRPr lang="en-IN"/>
        </a:p>
      </dgm:t>
    </dgm:pt>
    <dgm:pt modelId="{7452AFDE-83FB-4B3F-9039-9DC4C6AE8B3A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kumimoji="0" lang="en-US" sz="14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Regulated sectors </a:t>
          </a:r>
          <a:r>
            <a:rPr kumimoji="0" lang="en-US" sz="14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(Gas, Water, Electric) show moderate yields and valuations</a:t>
          </a:r>
          <a:r>
            <a:rPr kumimoji="0" lang="en-US" sz="14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. </a:t>
          </a:r>
          <a:endParaRPr lang="en-IN" sz="1400" dirty="0"/>
        </a:p>
      </dgm:t>
    </dgm:pt>
    <dgm:pt modelId="{73482E8A-E2BB-4420-97E0-1DA961F79DD5}" type="parTrans" cxnId="{23CEAFF0-41A1-47A5-A0BE-A3078B3DCCF1}">
      <dgm:prSet/>
      <dgm:spPr/>
      <dgm:t>
        <a:bodyPr/>
        <a:lstStyle/>
        <a:p>
          <a:endParaRPr lang="en-IN"/>
        </a:p>
      </dgm:t>
    </dgm:pt>
    <dgm:pt modelId="{77552FB2-25DC-43C7-8D5F-D2894BA5FA70}" type="sibTrans" cxnId="{23CEAFF0-41A1-47A5-A0BE-A3078B3DCCF1}">
      <dgm:prSet/>
      <dgm:spPr/>
      <dgm:t>
        <a:bodyPr/>
        <a:lstStyle/>
        <a:p>
          <a:endParaRPr lang="en-IN"/>
        </a:p>
      </dgm:t>
    </dgm:pt>
    <dgm:pt modelId="{0D47CC83-5B95-40B3-AD8F-37ADC24D51B7}" type="pres">
      <dgm:prSet presAssocID="{BD6C266F-FD16-4838-912A-C1D58BD1CB3C}" presName="linear" presStyleCnt="0">
        <dgm:presLayoutVars>
          <dgm:animLvl val="lvl"/>
          <dgm:resizeHandles val="exact"/>
        </dgm:presLayoutVars>
      </dgm:prSet>
      <dgm:spPr/>
    </dgm:pt>
    <dgm:pt modelId="{B3F58D3B-149A-4BE6-86BD-758EAB40442F}" type="pres">
      <dgm:prSet presAssocID="{08F70CDC-D140-4275-BD7F-857D29B8BDB0}" presName="parentText" presStyleLbl="node1" presStyleIdx="0" presStyleCnt="4" custScaleY="147021" custLinFactY="-27378" custLinFactNeighborX="0" custLinFactNeighborY="-100000">
        <dgm:presLayoutVars>
          <dgm:chMax val="0"/>
          <dgm:bulletEnabled val="1"/>
        </dgm:presLayoutVars>
      </dgm:prSet>
      <dgm:spPr/>
    </dgm:pt>
    <dgm:pt modelId="{EC3971D4-37EB-4E0E-9C18-F62F420105BB}" type="pres">
      <dgm:prSet presAssocID="{E72B9EE6-28C2-4DD7-9A4B-3775BE07387F}" presName="spacer" presStyleCnt="0"/>
      <dgm:spPr/>
    </dgm:pt>
    <dgm:pt modelId="{70D074CB-2DFD-42C1-AFC9-A77C1750D7CB}" type="pres">
      <dgm:prSet presAssocID="{CA37AE0B-DFA5-4F2D-A813-F5F2C00768E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82C8382-CD99-457F-8F32-1124214CF00D}" type="pres">
      <dgm:prSet presAssocID="{F4AAC8EA-012A-4B2D-967D-E4D97173D03E}" presName="spacer" presStyleCnt="0"/>
      <dgm:spPr/>
    </dgm:pt>
    <dgm:pt modelId="{CFEEAA9A-08D4-41CE-A07E-8297F9D83250}" type="pres">
      <dgm:prSet presAssocID="{02A80A65-BDB1-437B-AAA9-D449CEC338FD}" presName="parentText" presStyleLbl="node1" presStyleIdx="2" presStyleCnt="4" custLinFactNeighborX="-11482">
        <dgm:presLayoutVars>
          <dgm:chMax val="0"/>
          <dgm:bulletEnabled val="1"/>
        </dgm:presLayoutVars>
      </dgm:prSet>
      <dgm:spPr/>
    </dgm:pt>
    <dgm:pt modelId="{4E3A3635-C257-49A6-9788-724673E80ACF}" type="pres">
      <dgm:prSet presAssocID="{DFA40061-A77A-4A45-A3EC-75147450D7C0}" presName="spacer" presStyleCnt="0"/>
      <dgm:spPr/>
    </dgm:pt>
    <dgm:pt modelId="{E5FF1629-FAC3-46D6-88DA-E5044C4F3BB3}" type="pres">
      <dgm:prSet presAssocID="{7452AFDE-83FB-4B3F-9039-9DC4C6AE8B3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59FFB73-E6BE-474B-B79F-746BE11E025F}" type="presOf" srcId="{7452AFDE-83FB-4B3F-9039-9DC4C6AE8B3A}" destId="{E5FF1629-FAC3-46D6-88DA-E5044C4F3BB3}" srcOrd="0" destOrd="0" presId="urn:microsoft.com/office/officeart/2005/8/layout/vList2"/>
    <dgm:cxn modelId="{55BB3F79-AA62-40D9-BA12-01C43A2ACE33}" type="presOf" srcId="{08F70CDC-D140-4275-BD7F-857D29B8BDB0}" destId="{B3F58D3B-149A-4BE6-86BD-758EAB40442F}" srcOrd="0" destOrd="0" presId="urn:microsoft.com/office/officeart/2005/8/layout/vList2"/>
    <dgm:cxn modelId="{6E966088-9675-40C1-AFBA-3CA8146544A2}" srcId="{BD6C266F-FD16-4838-912A-C1D58BD1CB3C}" destId="{02A80A65-BDB1-437B-AAA9-D449CEC338FD}" srcOrd="2" destOrd="0" parTransId="{59D8A4D8-A41E-4A8F-AFB0-032BDC0C0562}" sibTransId="{DFA40061-A77A-4A45-A3EC-75147450D7C0}"/>
    <dgm:cxn modelId="{D30DF98D-30EA-4A36-8940-CCBD21903114}" type="presOf" srcId="{CA37AE0B-DFA5-4F2D-A813-F5F2C00768E4}" destId="{70D074CB-2DFD-42C1-AFC9-A77C1750D7CB}" srcOrd="0" destOrd="0" presId="urn:microsoft.com/office/officeart/2005/8/layout/vList2"/>
    <dgm:cxn modelId="{566E23DD-E5CB-4878-873E-CAFBF3C15393}" type="presOf" srcId="{02A80A65-BDB1-437B-AAA9-D449CEC338FD}" destId="{CFEEAA9A-08D4-41CE-A07E-8297F9D83250}" srcOrd="0" destOrd="0" presId="urn:microsoft.com/office/officeart/2005/8/layout/vList2"/>
    <dgm:cxn modelId="{3F5E1DDE-9805-455E-AEC2-FFB4DEBC1585}" type="presOf" srcId="{BD6C266F-FD16-4838-912A-C1D58BD1CB3C}" destId="{0D47CC83-5B95-40B3-AD8F-37ADC24D51B7}" srcOrd="0" destOrd="0" presId="urn:microsoft.com/office/officeart/2005/8/layout/vList2"/>
    <dgm:cxn modelId="{35D5A3E1-6A00-44B1-960A-7F0801E68C0A}" srcId="{BD6C266F-FD16-4838-912A-C1D58BD1CB3C}" destId="{08F70CDC-D140-4275-BD7F-857D29B8BDB0}" srcOrd="0" destOrd="0" parTransId="{F2CAC814-F47F-4138-995F-4055F01EECB2}" sibTransId="{E72B9EE6-28C2-4DD7-9A4B-3775BE07387F}"/>
    <dgm:cxn modelId="{23CEAFF0-41A1-47A5-A0BE-A3078B3DCCF1}" srcId="{BD6C266F-FD16-4838-912A-C1D58BD1CB3C}" destId="{7452AFDE-83FB-4B3F-9039-9DC4C6AE8B3A}" srcOrd="3" destOrd="0" parTransId="{73482E8A-E2BB-4420-97E0-1DA961F79DD5}" sibTransId="{77552FB2-25DC-43C7-8D5F-D2894BA5FA70}"/>
    <dgm:cxn modelId="{49114AFA-8B26-4F98-A25B-C8B9DDCDC6A3}" srcId="{BD6C266F-FD16-4838-912A-C1D58BD1CB3C}" destId="{CA37AE0B-DFA5-4F2D-A813-F5F2C00768E4}" srcOrd="1" destOrd="0" parTransId="{CF3052B7-749A-4B6C-812F-5BF226A8DDF6}" sibTransId="{F4AAC8EA-012A-4B2D-967D-E4D97173D03E}"/>
    <dgm:cxn modelId="{D034192F-3B70-4580-9A68-C27954592D7B}" type="presParOf" srcId="{0D47CC83-5B95-40B3-AD8F-37ADC24D51B7}" destId="{B3F58D3B-149A-4BE6-86BD-758EAB40442F}" srcOrd="0" destOrd="0" presId="urn:microsoft.com/office/officeart/2005/8/layout/vList2"/>
    <dgm:cxn modelId="{D1FBA4FD-4965-4942-AD97-AD499C405D0F}" type="presParOf" srcId="{0D47CC83-5B95-40B3-AD8F-37ADC24D51B7}" destId="{EC3971D4-37EB-4E0E-9C18-F62F420105BB}" srcOrd="1" destOrd="0" presId="urn:microsoft.com/office/officeart/2005/8/layout/vList2"/>
    <dgm:cxn modelId="{6A7F7C15-DB8E-48FA-8B9E-AF2DA8000A89}" type="presParOf" srcId="{0D47CC83-5B95-40B3-AD8F-37ADC24D51B7}" destId="{70D074CB-2DFD-42C1-AFC9-A77C1750D7CB}" srcOrd="2" destOrd="0" presId="urn:microsoft.com/office/officeart/2005/8/layout/vList2"/>
    <dgm:cxn modelId="{96B62550-7CF8-44D7-AED2-A80D91A39E14}" type="presParOf" srcId="{0D47CC83-5B95-40B3-AD8F-37ADC24D51B7}" destId="{A82C8382-CD99-457F-8F32-1124214CF00D}" srcOrd="3" destOrd="0" presId="urn:microsoft.com/office/officeart/2005/8/layout/vList2"/>
    <dgm:cxn modelId="{82B2BA5A-1F04-4D65-AE86-F6CF1A6975B7}" type="presParOf" srcId="{0D47CC83-5B95-40B3-AD8F-37ADC24D51B7}" destId="{CFEEAA9A-08D4-41CE-A07E-8297F9D83250}" srcOrd="4" destOrd="0" presId="urn:microsoft.com/office/officeart/2005/8/layout/vList2"/>
    <dgm:cxn modelId="{5C262845-5031-41C8-8BB0-817485148914}" type="presParOf" srcId="{0D47CC83-5B95-40B3-AD8F-37ADC24D51B7}" destId="{4E3A3635-C257-49A6-9788-724673E80ACF}" srcOrd="5" destOrd="0" presId="urn:microsoft.com/office/officeart/2005/8/layout/vList2"/>
    <dgm:cxn modelId="{DF3C550A-0307-49BA-8C64-821D3AEF3EF7}" type="presParOf" srcId="{0D47CC83-5B95-40B3-AD8F-37ADC24D51B7}" destId="{E5FF1629-FAC3-46D6-88DA-E5044C4F3BB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2236294-A492-4AE1-AB8B-68F290349A6B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79BE315-C0F6-4C98-B628-1795193B83BE}">
      <dgm:prSet phldrT="[Text]" custT="1"/>
      <dgm:spPr/>
      <dgm:t>
        <a:bodyPr/>
        <a:lstStyle/>
        <a:p>
          <a:endParaRPr lang="en-IN" sz="1300" dirty="0"/>
        </a:p>
      </dgm:t>
    </dgm:pt>
    <dgm:pt modelId="{C78997F2-FD31-44A3-9751-6543BC6BC12D}" type="parTrans" cxnId="{CB1C2086-10EC-4275-B647-8B2B01E26221}">
      <dgm:prSet/>
      <dgm:spPr/>
      <dgm:t>
        <a:bodyPr/>
        <a:lstStyle/>
        <a:p>
          <a:endParaRPr lang="en-IN"/>
        </a:p>
      </dgm:t>
    </dgm:pt>
    <dgm:pt modelId="{1C33EB46-8B8F-458F-8187-856766BE07CA}" type="sibTrans" cxnId="{CB1C2086-10EC-4275-B647-8B2B01E26221}">
      <dgm:prSet/>
      <dgm:spPr/>
      <dgm:t>
        <a:bodyPr/>
        <a:lstStyle/>
        <a:p>
          <a:endParaRPr lang="en-IN"/>
        </a:p>
      </dgm:t>
    </dgm:pt>
    <dgm:pt modelId="{026CAE3D-19F0-42B8-A40D-B50836359913}">
      <dgm:prSet phldrT="[Text]" custT="1"/>
      <dgm:spPr/>
      <dgm:t>
        <a:bodyPr/>
        <a:lstStyle/>
        <a:p>
          <a:endParaRPr lang="en-IN" sz="1400" b="0" dirty="0"/>
        </a:p>
      </dgm:t>
    </dgm:pt>
    <dgm:pt modelId="{36E237CE-6087-4D9A-8A6A-8A406241E40E}" type="parTrans" cxnId="{1C6F5A0C-ABFA-4354-8399-F44C54B59652}">
      <dgm:prSet/>
      <dgm:spPr/>
      <dgm:t>
        <a:bodyPr/>
        <a:lstStyle/>
        <a:p>
          <a:endParaRPr lang="en-IN"/>
        </a:p>
      </dgm:t>
    </dgm:pt>
    <dgm:pt modelId="{E31EAA31-9350-4387-B0A4-FD071096C61F}" type="sibTrans" cxnId="{1C6F5A0C-ABFA-4354-8399-F44C54B59652}">
      <dgm:prSet/>
      <dgm:spPr/>
      <dgm:t>
        <a:bodyPr/>
        <a:lstStyle/>
        <a:p>
          <a:endParaRPr lang="en-IN"/>
        </a:p>
      </dgm:t>
    </dgm:pt>
    <dgm:pt modelId="{20D30FC8-2662-4F22-A250-62D05326ED23}">
      <dgm:prSet phldrT="[Text]"/>
      <dgm:spPr/>
      <dgm:t>
        <a:bodyPr/>
        <a:lstStyle/>
        <a:p>
          <a:endParaRPr lang="en-IN" dirty="0"/>
        </a:p>
      </dgm:t>
    </dgm:pt>
    <dgm:pt modelId="{C13C70EF-EA69-4F34-B3DA-4BD50703AFF6}" type="parTrans" cxnId="{9BB21E27-6B0E-4EBE-85DD-91E709DF04CA}">
      <dgm:prSet/>
      <dgm:spPr/>
      <dgm:t>
        <a:bodyPr/>
        <a:lstStyle/>
        <a:p>
          <a:endParaRPr lang="en-IN"/>
        </a:p>
      </dgm:t>
    </dgm:pt>
    <dgm:pt modelId="{B950577E-4A6F-4509-B229-002744027901}" type="sibTrans" cxnId="{9BB21E27-6B0E-4EBE-85DD-91E709DF04CA}">
      <dgm:prSet/>
      <dgm:spPr/>
      <dgm:t>
        <a:bodyPr/>
        <a:lstStyle/>
        <a:p>
          <a:endParaRPr lang="en-IN"/>
        </a:p>
      </dgm:t>
    </dgm:pt>
    <dgm:pt modelId="{DBF57939-B612-4753-BEF6-FD162AAD8C57}">
      <dgm:prSet phldrT="[Text]"/>
      <dgm:spPr/>
      <dgm:t>
        <a:bodyPr/>
        <a:lstStyle/>
        <a:p>
          <a:endParaRPr lang="en-IN" dirty="0"/>
        </a:p>
      </dgm:t>
    </dgm:pt>
    <dgm:pt modelId="{3EAC2DF2-4FCF-4C87-8DC4-C46D6DA1EDB7}" type="parTrans" cxnId="{FB808406-7206-45C7-8E0E-3264DEC761D0}">
      <dgm:prSet/>
      <dgm:spPr/>
      <dgm:t>
        <a:bodyPr/>
        <a:lstStyle/>
        <a:p>
          <a:endParaRPr lang="en-IN"/>
        </a:p>
      </dgm:t>
    </dgm:pt>
    <dgm:pt modelId="{BF8B7FA0-C560-4509-946B-8EFBCBC92760}" type="sibTrans" cxnId="{FB808406-7206-45C7-8E0E-3264DEC761D0}">
      <dgm:prSet/>
      <dgm:spPr/>
      <dgm:t>
        <a:bodyPr/>
        <a:lstStyle/>
        <a:p>
          <a:endParaRPr lang="en-IN"/>
        </a:p>
      </dgm:t>
    </dgm:pt>
    <dgm:pt modelId="{24AEC9E2-D3F1-49FF-BED8-2D902D220F08}">
      <dgm:prSet phldrT="[Text]"/>
      <dgm:spPr/>
      <dgm:t>
        <a:bodyPr/>
        <a:lstStyle/>
        <a:p>
          <a:endParaRPr lang="en-IN" dirty="0"/>
        </a:p>
      </dgm:t>
    </dgm:pt>
    <dgm:pt modelId="{07E7045B-BEE5-4F37-8C49-0DE47A82344B}" type="parTrans" cxnId="{E0F7B5C7-75A6-4B35-8323-4168CD2D4D27}">
      <dgm:prSet/>
      <dgm:spPr/>
      <dgm:t>
        <a:bodyPr/>
        <a:lstStyle/>
        <a:p>
          <a:endParaRPr lang="en-IN"/>
        </a:p>
      </dgm:t>
    </dgm:pt>
    <dgm:pt modelId="{824002C7-FFE9-4569-A693-FF16A0F0EE2E}" type="sibTrans" cxnId="{E0F7B5C7-75A6-4B35-8323-4168CD2D4D27}">
      <dgm:prSet/>
      <dgm:spPr/>
      <dgm:t>
        <a:bodyPr/>
        <a:lstStyle/>
        <a:p>
          <a:endParaRPr lang="en-IN"/>
        </a:p>
      </dgm:t>
    </dgm:pt>
    <dgm:pt modelId="{C7419C76-7D7B-4583-9053-D4C37E6A1F81}">
      <dgm:prSet phldrT="[Text]"/>
      <dgm:spPr/>
      <dgm:t>
        <a:bodyPr/>
        <a:lstStyle/>
        <a:p>
          <a:endParaRPr lang="en-IN" dirty="0"/>
        </a:p>
      </dgm:t>
    </dgm:pt>
    <dgm:pt modelId="{92CDD995-4C65-4D37-AE17-9337F4A073C2}" type="parTrans" cxnId="{93DF37D7-1BD7-4243-ACAD-D4E15EDE030A}">
      <dgm:prSet/>
      <dgm:spPr/>
      <dgm:t>
        <a:bodyPr/>
        <a:lstStyle/>
        <a:p>
          <a:endParaRPr lang="en-IN"/>
        </a:p>
      </dgm:t>
    </dgm:pt>
    <dgm:pt modelId="{CC4B447D-CAA0-4826-AF27-B864A2924777}" type="sibTrans" cxnId="{93DF37D7-1BD7-4243-ACAD-D4E15EDE030A}">
      <dgm:prSet/>
      <dgm:spPr/>
      <dgm:t>
        <a:bodyPr/>
        <a:lstStyle/>
        <a:p>
          <a:endParaRPr lang="en-IN"/>
        </a:p>
      </dgm:t>
    </dgm:pt>
    <dgm:pt modelId="{FC5C4190-1959-416C-88B4-141C9D8B08B8}">
      <dgm:prSet phldrT="[Text]"/>
      <dgm:spPr/>
      <dgm:t>
        <a:bodyPr/>
        <a:lstStyle/>
        <a:p>
          <a:endParaRPr lang="en-IN" dirty="0"/>
        </a:p>
      </dgm:t>
    </dgm:pt>
    <dgm:pt modelId="{8EC0A3C7-6410-48C2-A161-056DF25F0785}" type="parTrans" cxnId="{B1F3788C-C124-4258-8CF8-8B66EE03699E}">
      <dgm:prSet/>
      <dgm:spPr/>
      <dgm:t>
        <a:bodyPr/>
        <a:lstStyle/>
        <a:p>
          <a:endParaRPr lang="en-IN"/>
        </a:p>
      </dgm:t>
    </dgm:pt>
    <dgm:pt modelId="{4CBE4957-5052-41B1-B74C-651D8CEEC2BB}" type="sibTrans" cxnId="{B1F3788C-C124-4258-8CF8-8B66EE03699E}">
      <dgm:prSet/>
      <dgm:spPr/>
      <dgm:t>
        <a:bodyPr/>
        <a:lstStyle/>
        <a:p>
          <a:endParaRPr lang="en-IN"/>
        </a:p>
      </dgm:t>
    </dgm:pt>
    <dgm:pt modelId="{448DFAFC-1070-4DFC-A04D-339DCF1CBC05}">
      <dgm:prSet phldrT="[Text]"/>
      <dgm:spPr/>
      <dgm:t>
        <a:bodyPr/>
        <a:lstStyle/>
        <a:p>
          <a:endParaRPr lang="en-IN" dirty="0"/>
        </a:p>
      </dgm:t>
    </dgm:pt>
    <dgm:pt modelId="{43BF29CA-FDCD-4443-8CB9-A58C0715E906}" type="parTrans" cxnId="{B599BB65-CCDD-413F-B736-836367CD9AE4}">
      <dgm:prSet/>
      <dgm:spPr/>
      <dgm:t>
        <a:bodyPr/>
        <a:lstStyle/>
        <a:p>
          <a:endParaRPr lang="en-IN"/>
        </a:p>
      </dgm:t>
    </dgm:pt>
    <dgm:pt modelId="{0CD7FAAE-04B9-4573-A1D3-69236695E4DD}" type="sibTrans" cxnId="{B599BB65-CCDD-413F-B736-836367CD9AE4}">
      <dgm:prSet/>
      <dgm:spPr/>
      <dgm:t>
        <a:bodyPr/>
        <a:lstStyle/>
        <a:p>
          <a:endParaRPr lang="en-IN"/>
        </a:p>
      </dgm:t>
    </dgm:pt>
    <dgm:pt modelId="{FE463A24-09F7-4B8E-B36C-C2ECC908F0CC}" type="pres">
      <dgm:prSet presAssocID="{F2236294-A492-4AE1-AB8B-68F290349A6B}" presName="Name0" presStyleCnt="0">
        <dgm:presLayoutVars>
          <dgm:dir/>
          <dgm:animLvl val="lvl"/>
          <dgm:resizeHandles val="exact"/>
        </dgm:presLayoutVars>
      </dgm:prSet>
      <dgm:spPr/>
    </dgm:pt>
    <dgm:pt modelId="{89969187-F732-4F33-940C-DA9E546BAE54}" type="pres">
      <dgm:prSet presAssocID="{24AEC9E2-D3F1-49FF-BED8-2D902D220F08}" presName="boxAndChildren" presStyleCnt="0"/>
      <dgm:spPr/>
    </dgm:pt>
    <dgm:pt modelId="{0D3CC09B-D66D-484B-8FE4-AE0EC01F92EC}" type="pres">
      <dgm:prSet presAssocID="{24AEC9E2-D3F1-49FF-BED8-2D902D220F08}" presName="parentTextBox" presStyleLbl="node1" presStyleIdx="0" presStyleCnt="4"/>
      <dgm:spPr/>
    </dgm:pt>
    <dgm:pt modelId="{E1795487-AD26-4069-9054-A458DF27305C}" type="pres">
      <dgm:prSet presAssocID="{24AEC9E2-D3F1-49FF-BED8-2D902D220F08}" presName="entireBox" presStyleLbl="node1" presStyleIdx="0" presStyleCnt="4"/>
      <dgm:spPr/>
    </dgm:pt>
    <dgm:pt modelId="{E2E6555B-914B-4F0E-A65E-5E4C23B4E2B9}" type="pres">
      <dgm:prSet presAssocID="{24AEC9E2-D3F1-49FF-BED8-2D902D220F08}" presName="descendantBox" presStyleCnt="0"/>
      <dgm:spPr/>
    </dgm:pt>
    <dgm:pt modelId="{9A525E23-5A1B-4CAC-9C38-B35C28406BAA}" type="pres">
      <dgm:prSet presAssocID="{448DFAFC-1070-4DFC-A04D-339DCF1CBC05}" presName="childTextBox" presStyleLbl="fgAccFollowNode1" presStyleIdx="0" presStyleCnt="4">
        <dgm:presLayoutVars>
          <dgm:bulletEnabled val="1"/>
        </dgm:presLayoutVars>
      </dgm:prSet>
      <dgm:spPr/>
    </dgm:pt>
    <dgm:pt modelId="{C66A3310-FEAB-44C0-8A4E-790FAB169E64}" type="pres">
      <dgm:prSet presAssocID="{B950577E-4A6F-4509-B229-002744027901}" presName="sp" presStyleCnt="0"/>
      <dgm:spPr/>
    </dgm:pt>
    <dgm:pt modelId="{C8FC433B-0148-412C-90BF-1992576BE546}" type="pres">
      <dgm:prSet presAssocID="{20D30FC8-2662-4F22-A250-62D05326ED23}" presName="arrowAndChildren" presStyleCnt="0"/>
      <dgm:spPr/>
    </dgm:pt>
    <dgm:pt modelId="{610D3DB3-D42D-4ACB-A061-1AF563A3F043}" type="pres">
      <dgm:prSet presAssocID="{20D30FC8-2662-4F22-A250-62D05326ED23}" presName="parentTextArrow" presStyleLbl="node1" presStyleIdx="0" presStyleCnt="4"/>
      <dgm:spPr/>
    </dgm:pt>
    <dgm:pt modelId="{D061B315-61B5-4FAE-824C-096F4916E7DB}" type="pres">
      <dgm:prSet presAssocID="{20D30FC8-2662-4F22-A250-62D05326ED23}" presName="arrow" presStyleLbl="node1" presStyleIdx="1" presStyleCnt="4" custLinFactNeighborX="-386" custLinFactNeighborY="-2722"/>
      <dgm:spPr/>
    </dgm:pt>
    <dgm:pt modelId="{CD25744D-9696-4A5D-8899-F569B9EA093B}" type="pres">
      <dgm:prSet presAssocID="{20D30FC8-2662-4F22-A250-62D05326ED23}" presName="descendantArrow" presStyleCnt="0"/>
      <dgm:spPr/>
    </dgm:pt>
    <dgm:pt modelId="{A75B9DEC-D5DE-4502-A1FC-9C35391A9A08}" type="pres">
      <dgm:prSet presAssocID="{DBF57939-B612-4753-BEF6-FD162AAD8C57}" presName="childTextArrow" presStyleLbl="fgAccFollowNode1" presStyleIdx="1" presStyleCnt="4">
        <dgm:presLayoutVars>
          <dgm:bulletEnabled val="1"/>
        </dgm:presLayoutVars>
      </dgm:prSet>
      <dgm:spPr/>
    </dgm:pt>
    <dgm:pt modelId="{A380A786-6865-47CA-A22C-7C5C9AC2DEB2}" type="pres">
      <dgm:prSet presAssocID="{4CBE4957-5052-41B1-B74C-651D8CEEC2BB}" presName="sp" presStyleCnt="0"/>
      <dgm:spPr/>
    </dgm:pt>
    <dgm:pt modelId="{C9CB8E81-D086-48B6-8820-B33FF5534BEE}" type="pres">
      <dgm:prSet presAssocID="{FC5C4190-1959-416C-88B4-141C9D8B08B8}" presName="arrowAndChildren" presStyleCnt="0"/>
      <dgm:spPr/>
    </dgm:pt>
    <dgm:pt modelId="{4928460C-003C-4977-ACF9-1D8B67B054D5}" type="pres">
      <dgm:prSet presAssocID="{FC5C4190-1959-416C-88B4-141C9D8B08B8}" presName="parentTextArrow" presStyleLbl="node1" presStyleIdx="1" presStyleCnt="4"/>
      <dgm:spPr/>
    </dgm:pt>
    <dgm:pt modelId="{FECF78C3-B13A-402C-8453-4807046840E8}" type="pres">
      <dgm:prSet presAssocID="{FC5C4190-1959-416C-88B4-141C9D8B08B8}" presName="arrow" presStyleLbl="node1" presStyleIdx="2" presStyleCnt="4"/>
      <dgm:spPr/>
    </dgm:pt>
    <dgm:pt modelId="{E4ABA49F-5D06-4D6F-A3B9-9D42814D22CD}" type="pres">
      <dgm:prSet presAssocID="{FC5C4190-1959-416C-88B4-141C9D8B08B8}" presName="descendantArrow" presStyleCnt="0"/>
      <dgm:spPr/>
    </dgm:pt>
    <dgm:pt modelId="{079DD0C7-CB73-4818-8623-ED88386E88B1}" type="pres">
      <dgm:prSet presAssocID="{C7419C76-7D7B-4583-9053-D4C37E6A1F81}" presName="childTextArrow" presStyleLbl="fgAccFollowNode1" presStyleIdx="2" presStyleCnt="4">
        <dgm:presLayoutVars>
          <dgm:bulletEnabled val="1"/>
        </dgm:presLayoutVars>
      </dgm:prSet>
      <dgm:spPr/>
    </dgm:pt>
    <dgm:pt modelId="{29C29E4E-44C1-4F73-AE5B-065D92B7106D}" type="pres">
      <dgm:prSet presAssocID="{1C33EB46-8B8F-458F-8187-856766BE07CA}" presName="sp" presStyleCnt="0"/>
      <dgm:spPr/>
    </dgm:pt>
    <dgm:pt modelId="{3A88C4F8-DD9E-493C-A225-2B7684FFBA57}" type="pres">
      <dgm:prSet presAssocID="{C79BE315-C0F6-4C98-B628-1795193B83BE}" presName="arrowAndChildren" presStyleCnt="0"/>
      <dgm:spPr/>
    </dgm:pt>
    <dgm:pt modelId="{A46D4472-14DE-4C15-A33F-98104BA7B6E5}" type="pres">
      <dgm:prSet presAssocID="{C79BE315-C0F6-4C98-B628-1795193B83BE}" presName="parentTextArrow" presStyleLbl="node1" presStyleIdx="2" presStyleCnt="4"/>
      <dgm:spPr/>
    </dgm:pt>
    <dgm:pt modelId="{4451AB4A-4DFC-4C41-A650-CD6CFB404706}" type="pres">
      <dgm:prSet presAssocID="{C79BE315-C0F6-4C98-B628-1795193B83BE}" presName="arrow" presStyleLbl="node1" presStyleIdx="3" presStyleCnt="4" custLinFactNeighborX="-25408" custLinFactNeighborY="-221"/>
      <dgm:spPr/>
    </dgm:pt>
    <dgm:pt modelId="{08F0C90A-2860-4C75-BD5A-7351B6BC832F}" type="pres">
      <dgm:prSet presAssocID="{C79BE315-C0F6-4C98-B628-1795193B83BE}" presName="descendantArrow" presStyleCnt="0"/>
      <dgm:spPr/>
    </dgm:pt>
    <dgm:pt modelId="{3AA5E321-3710-4F4C-8150-F837993EA00E}" type="pres">
      <dgm:prSet presAssocID="{026CAE3D-19F0-42B8-A40D-B50836359913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FB808406-7206-45C7-8E0E-3264DEC761D0}" srcId="{20D30FC8-2662-4F22-A250-62D05326ED23}" destId="{DBF57939-B612-4753-BEF6-FD162AAD8C57}" srcOrd="0" destOrd="0" parTransId="{3EAC2DF2-4FCF-4C87-8DC4-C46D6DA1EDB7}" sibTransId="{BF8B7FA0-C560-4509-946B-8EFBCBC92760}"/>
    <dgm:cxn modelId="{1C6F5A0C-ABFA-4354-8399-F44C54B59652}" srcId="{C79BE315-C0F6-4C98-B628-1795193B83BE}" destId="{026CAE3D-19F0-42B8-A40D-B50836359913}" srcOrd="0" destOrd="0" parTransId="{36E237CE-6087-4D9A-8A6A-8A406241E40E}" sibTransId="{E31EAA31-9350-4387-B0A4-FD071096C61F}"/>
    <dgm:cxn modelId="{F99A4E1D-ACC0-455F-8C6E-42EA6473C1E5}" type="presOf" srcId="{FC5C4190-1959-416C-88B4-141C9D8B08B8}" destId="{FECF78C3-B13A-402C-8453-4807046840E8}" srcOrd="1" destOrd="0" presId="urn:microsoft.com/office/officeart/2005/8/layout/process4"/>
    <dgm:cxn modelId="{8B260F1E-2157-4175-8413-BEA6DE89F071}" type="presOf" srcId="{448DFAFC-1070-4DFC-A04D-339DCF1CBC05}" destId="{9A525E23-5A1B-4CAC-9C38-B35C28406BAA}" srcOrd="0" destOrd="0" presId="urn:microsoft.com/office/officeart/2005/8/layout/process4"/>
    <dgm:cxn modelId="{9BB21E27-6B0E-4EBE-85DD-91E709DF04CA}" srcId="{F2236294-A492-4AE1-AB8B-68F290349A6B}" destId="{20D30FC8-2662-4F22-A250-62D05326ED23}" srcOrd="2" destOrd="0" parTransId="{C13C70EF-EA69-4F34-B3DA-4BD50703AFF6}" sibTransId="{B950577E-4A6F-4509-B229-002744027901}"/>
    <dgm:cxn modelId="{ECF68529-98DC-4DC5-BF6E-8144263E7ED8}" type="presOf" srcId="{C7419C76-7D7B-4583-9053-D4C37E6A1F81}" destId="{079DD0C7-CB73-4818-8623-ED88386E88B1}" srcOrd="0" destOrd="0" presId="urn:microsoft.com/office/officeart/2005/8/layout/process4"/>
    <dgm:cxn modelId="{1C989C64-9020-462E-9F09-059E2D590CC7}" type="presOf" srcId="{20D30FC8-2662-4F22-A250-62D05326ED23}" destId="{D061B315-61B5-4FAE-824C-096F4916E7DB}" srcOrd="1" destOrd="0" presId="urn:microsoft.com/office/officeart/2005/8/layout/process4"/>
    <dgm:cxn modelId="{B599BB65-CCDD-413F-B736-836367CD9AE4}" srcId="{24AEC9E2-D3F1-49FF-BED8-2D902D220F08}" destId="{448DFAFC-1070-4DFC-A04D-339DCF1CBC05}" srcOrd="0" destOrd="0" parTransId="{43BF29CA-FDCD-4443-8CB9-A58C0715E906}" sibTransId="{0CD7FAAE-04B9-4573-A1D3-69236695E4DD}"/>
    <dgm:cxn modelId="{D020616D-0204-49E6-B4F7-6DA5E039F13F}" type="presOf" srcId="{026CAE3D-19F0-42B8-A40D-B50836359913}" destId="{3AA5E321-3710-4F4C-8150-F837993EA00E}" srcOrd="0" destOrd="0" presId="urn:microsoft.com/office/officeart/2005/8/layout/process4"/>
    <dgm:cxn modelId="{6905ED74-800B-4476-A068-2FD8EC9C083F}" type="presOf" srcId="{24AEC9E2-D3F1-49FF-BED8-2D902D220F08}" destId="{0D3CC09B-D66D-484B-8FE4-AE0EC01F92EC}" srcOrd="0" destOrd="0" presId="urn:microsoft.com/office/officeart/2005/8/layout/process4"/>
    <dgm:cxn modelId="{19D82356-8F22-4380-89FD-9CCC63D272BB}" type="presOf" srcId="{F2236294-A492-4AE1-AB8B-68F290349A6B}" destId="{FE463A24-09F7-4B8E-B36C-C2ECC908F0CC}" srcOrd="0" destOrd="0" presId="urn:microsoft.com/office/officeart/2005/8/layout/process4"/>
    <dgm:cxn modelId="{4C16E57A-4617-4474-B24B-4025B97C8BFA}" type="presOf" srcId="{C79BE315-C0F6-4C98-B628-1795193B83BE}" destId="{A46D4472-14DE-4C15-A33F-98104BA7B6E5}" srcOrd="0" destOrd="0" presId="urn:microsoft.com/office/officeart/2005/8/layout/process4"/>
    <dgm:cxn modelId="{CB1C2086-10EC-4275-B647-8B2B01E26221}" srcId="{F2236294-A492-4AE1-AB8B-68F290349A6B}" destId="{C79BE315-C0F6-4C98-B628-1795193B83BE}" srcOrd="0" destOrd="0" parTransId="{C78997F2-FD31-44A3-9751-6543BC6BC12D}" sibTransId="{1C33EB46-8B8F-458F-8187-856766BE07CA}"/>
    <dgm:cxn modelId="{B1F3788C-C124-4258-8CF8-8B66EE03699E}" srcId="{F2236294-A492-4AE1-AB8B-68F290349A6B}" destId="{FC5C4190-1959-416C-88B4-141C9D8B08B8}" srcOrd="1" destOrd="0" parTransId="{8EC0A3C7-6410-48C2-A161-056DF25F0785}" sibTransId="{4CBE4957-5052-41B1-B74C-651D8CEEC2BB}"/>
    <dgm:cxn modelId="{F04B9CAD-F113-4E3A-9157-CD489EE32AD9}" type="presOf" srcId="{FC5C4190-1959-416C-88B4-141C9D8B08B8}" destId="{4928460C-003C-4977-ACF9-1D8B67B054D5}" srcOrd="0" destOrd="0" presId="urn:microsoft.com/office/officeart/2005/8/layout/process4"/>
    <dgm:cxn modelId="{020E77B9-6773-4A89-A244-84DC95CA12EF}" type="presOf" srcId="{DBF57939-B612-4753-BEF6-FD162AAD8C57}" destId="{A75B9DEC-D5DE-4502-A1FC-9C35391A9A08}" srcOrd="0" destOrd="0" presId="urn:microsoft.com/office/officeart/2005/8/layout/process4"/>
    <dgm:cxn modelId="{18CDF2C5-1C89-4423-BF59-D2D4C20EBEDA}" type="presOf" srcId="{20D30FC8-2662-4F22-A250-62D05326ED23}" destId="{610D3DB3-D42D-4ACB-A061-1AF563A3F043}" srcOrd="0" destOrd="0" presId="urn:microsoft.com/office/officeart/2005/8/layout/process4"/>
    <dgm:cxn modelId="{E0F7B5C7-75A6-4B35-8323-4168CD2D4D27}" srcId="{F2236294-A492-4AE1-AB8B-68F290349A6B}" destId="{24AEC9E2-D3F1-49FF-BED8-2D902D220F08}" srcOrd="3" destOrd="0" parTransId="{07E7045B-BEE5-4F37-8C49-0DE47A82344B}" sibTransId="{824002C7-FFE9-4569-A693-FF16A0F0EE2E}"/>
    <dgm:cxn modelId="{93DF37D7-1BD7-4243-ACAD-D4E15EDE030A}" srcId="{FC5C4190-1959-416C-88B4-141C9D8B08B8}" destId="{C7419C76-7D7B-4583-9053-D4C37E6A1F81}" srcOrd="0" destOrd="0" parTransId="{92CDD995-4C65-4D37-AE17-9337F4A073C2}" sibTransId="{CC4B447D-CAA0-4826-AF27-B864A2924777}"/>
    <dgm:cxn modelId="{3ED5DEEB-6369-4DA9-8EDF-A10F2D0056FE}" type="presOf" srcId="{C79BE315-C0F6-4C98-B628-1795193B83BE}" destId="{4451AB4A-4DFC-4C41-A650-CD6CFB404706}" srcOrd="1" destOrd="0" presId="urn:microsoft.com/office/officeart/2005/8/layout/process4"/>
    <dgm:cxn modelId="{A6932FED-85A0-49F2-8F6C-5E22769DFE24}" type="presOf" srcId="{24AEC9E2-D3F1-49FF-BED8-2D902D220F08}" destId="{E1795487-AD26-4069-9054-A458DF27305C}" srcOrd="1" destOrd="0" presId="urn:microsoft.com/office/officeart/2005/8/layout/process4"/>
    <dgm:cxn modelId="{DC7DA412-67EA-4C8A-B8C4-4A6D4339706E}" type="presParOf" srcId="{FE463A24-09F7-4B8E-B36C-C2ECC908F0CC}" destId="{89969187-F732-4F33-940C-DA9E546BAE54}" srcOrd="0" destOrd="0" presId="urn:microsoft.com/office/officeart/2005/8/layout/process4"/>
    <dgm:cxn modelId="{650A1120-7F3F-44C2-AA95-823ABB7474B2}" type="presParOf" srcId="{89969187-F732-4F33-940C-DA9E546BAE54}" destId="{0D3CC09B-D66D-484B-8FE4-AE0EC01F92EC}" srcOrd="0" destOrd="0" presId="urn:microsoft.com/office/officeart/2005/8/layout/process4"/>
    <dgm:cxn modelId="{1B01D19A-A314-4D05-BAA5-74BE52C31E38}" type="presParOf" srcId="{89969187-F732-4F33-940C-DA9E546BAE54}" destId="{E1795487-AD26-4069-9054-A458DF27305C}" srcOrd="1" destOrd="0" presId="urn:microsoft.com/office/officeart/2005/8/layout/process4"/>
    <dgm:cxn modelId="{3C299491-078E-4A5A-9893-7CDF9C16A307}" type="presParOf" srcId="{89969187-F732-4F33-940C-DA9E546BAE54}" destId="{E2E6555B-914B-4F0E-A65E-5E4C23B4E2B9}" srcOrd="2" destOrd="0" presId="urn:microsoft.com/office/officeart/2005/8/layout/process4"/>
    <dgm:cxn modelId="{0622775C-2EA8-4749-ACA5-C1FDE56A79DC}" type="presParOf" srcId="{E2E6555B-914B-4F0E-A65E-5E4C23B4E2B9}" destId="{9A525E23-5A1B-4CAC-9C38-B35C28406BAA}" srcOrd="0" destOrd="0" presId="urn:microsoft.com/office/officeart/2005/8/layout/process4"/>
    <dgm:cxn modelId="{AF395652-5476-4B3A-8F93-C123FB9423FC}" type="presParOf" srcId="{FE463A24-09F7-4B8E-B36C-C2ECC908F0CC}" destId="{C66A3310-FEAB-44C0-8A4E-790FAB169E64}" srcOrd="1" destOrd="0" presId="urn:microsoft.com/office/officeart/2005/8/layout/process4"/>
    <dgm:cxn modelId="{CD5DCEF5-68A1-4F19-A6E5-D036171D43E7}" type="presParOf" srcId="{FE463A24-09F7-4B8E-B36C-C2ECC908F0CC}" destId="{C8FC433B-0148-412C-90BF-1992576BE546}" srcOrd="2" destOrd="0" presId="urn:microsoft.com/office/officeart/2005/8/layout/process4"/>
    <dgm:cxn modelId="{CD6FFD60-0243-49C4-BCC8-3812D1CABFEF}" type="presParOf" srcId="{C8FC433B-0148-412C-90BF-1992576BE546}" destId="{610D3DB3-D42D-4ACB-A061-1AF563A3F043}" srcOrd="0" destOrd="0" presId="urn:microsoft.com/office/officeart/2005/8/layout/process4"/>
    <dgm:cxn modelId="{6753B24E-0A99-4286-8249-853540D8781A}" type="presParOf" srcId="{C8FC433B-0148-412C-90BF-1992576BE546}" destId="{D061B315-61B5-4FAE-824C-096F4916E7DB}" srcOrd="1" destOrd="0" presId="urn:microsoft.com/office/officeart/2005/8/layout/process4"/>
    <dgm:cxn modelId="{F231D487-EC77-4F53-B18C-E22E8E281C4E}" type="presParOf" srcId="{C8FC433B-0148-412C-90BF-1992576BE546}" destId="{CD25744D-9696-4A5D-8899-F569B9EA093B}" srcOrd="2" destOrd="0" presId="urn:microsoft.com/office/officeart/2005/8/layout/process4"/>
    <dgm:cxn modelId="{E6E57BF0-8A2C-499E-9D38-A8FC66C18E2A}" type="presParOf" srcId="{CD25744D-9696-4A5D-8899-F569B9EA093B}" destId="{A75B9DEC-D5DE-4502-A1FC-9C35391A9A08}" srcOrd="0" destOrd="0" presId="urn:microsoft.com/office/officeart/2005/8/layout/process4"/>
    <dgm:cxn modelId="{17282F0D-2E24-43DB-967A-7E4050C7CDD5}" type="presParOf" srcId="{FE463A24-09F7-4B8E-B36C-C2ECC908F0CC}" destId="{A380A786-6865-47CA-A22C-7C5C9AC2DEB2}" srcOrd="3" destOrd="0" presId="urn:microsoft.com/office/officeart/2005/8/layout/process4"/>
    <dgm:cxn modelId="{7F3FBD47-9202-4DF5-9EF4-DFD373B830D6}" type="presParOf" srcId="{FE463A24-09F7-4B8E-B36C-C2ECC908F0CC}" destId="{C9CB8E81-D086-48B6-8820-B33FF5534BEE}" srcOrd="4" destOrd="0" presId="urn:microsoft.com/office/officeart/2005/8/layout/process4"/>
    <dgm:cxn modelId="{8A073CF3-2F4B-4E62-935F-3A88D32B38B1}" type="presParOf" srcId="{C9CB8E81-D086-48B6-8820-B33FF5534BEE}" destId="{4928460C-003C-4977-ACF9-1D8B67B054D5}" srcOrd="0" destOrd="0" presId="urn:microsoft.com/office/officeart/2005/8/layout/process4"/>
    <dgm:cxn modelId="{22DF2317-9E49-40A2-8BA8-539C89D3A8BB}" type="presParOf" srcId="{C9CB8E81-D086-48B6-8820-B33FF5534BEE}" destId="{FECF78C3-B13A-402C-8453-4807046840E8}" srcOrd="1" destOrd="0" presId="urn:microsoft.com/office/officeart/2005/8/layout/process4"/>
    <dgm:cxn modelId="{F85D2C61-BF76-44BA-A6E4-11822888382B}" type="presParOf" srcId="{C9CB8E81-D086-48B6-8820-B33FF5534BEE}" destId="{E4ABA49F-5D06-4D6F-A3B9-9D42814D22CD}" srcOrd="2" destOrd="0" presId="urn:microsoft.com/office/officeart/2005/8/layout/process4"/>
    <dgm:cxn modelId="{CC830ED7-2990-4155-AA67-CA711A6453AD}" type="presParOf" srcId="{E4ABA49F-5D06-4D6F-A3B9-9D42814D22CD}" destId="{079DD0C7-CB73-4818-8623-ED88386E88B1}" srcOrd="0" destOrd="0" presId="urn:microsoft.com/office/officeart/2005/8/layout/process4"/>
    <dgm:cxn modelId="{4610B42C-537A-45C4-8B5B-9A0219467604}" type="presParOf" srcId="{FE463A24-09F7-4B8E-B36C-C2ECC908F0CC}" destId="{29C29E4E-44C1-4F73-AE5B-065D92B7106D}" srcOrd="5" destOrd="0" presId="urn:microsoft.com/office/officeart/2005/8/layout/process4"/>
    <dgm:cxn modelId="{618EC985-9BA7-4B8B-B65C-1B3EB9FA62E2}" type="presParOf" srcId="{FE463A24-09F7-4B8E-B36C-C2ECC908F0CC}" destId="{3A88C4F8-DD9E-493C-A225-2B7684FFBA57}" srcOrd="6" destOrd="0" presId="urn:microsoft.com/office/officeart/2005/8/layout/process4"/>
    <dgm:cxn modelId="{C7EDFEB5-709D-4F84-A213-AAC461F1E686}" type="presParOf" srcId="{3A88C4F8-DD9E-493C-A225-2B7684FFBA57}" destId="{A46D4472-14DE-4C15-A33F-98104BA7B6E5}" srcOrd="0" destOrd="0" presId="urn:microsoft.com/office/officeart/2005/8/layout/process4"/>
    <dgm:cxn modelId="{FC7B5694-0503-4DEE-A0B3-1D9A6B1143FC}" type="presParOf" srcId="{3A88C4F8-DD9E-493C-A225-2B7684FFBA57}" destId="{4451AB4A-4DFC-4C41-A650-CD6CFB404706}" srcOrd="1" destOrd="0" presId="urn:microsoft.com/office/officeart/2005/8/layout/process4"/>
    <dgm:cxn modelId="{2BC9C32F-7E13-48FB-AF1A-26B78CDCF9D2}" type="presParOf" srcId="{3A88C4F8-DD9E-493C-A225-2B7684FFBA57}" destId="{08F0C90A-2860-4C75-BD5A-7351B6BC832F}" srcOrd="2" destOrd="0" presId="urn:microsoft.com/office/officeart/2005/8/layout/process4"/>
    <dgm:cxn modelId="{43B1781B-5589-4CB0-91D4-171C74D43AC5}" type="presParOf" srcId="{08F0C90A-2860-4C75-BD5A-7351B6BC832F}" destId="{3AA5E321-3710-4F4C-8150-F837993EA00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6C266F-FD16-4838-912A-C1D58BD1CB3C}" type="doc">
      <dgm:prSet loTypeId="urn:microsoft.com/office/officeart/2005/8/layout/vList2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08F70CDC-D140-4275-BD7F-857D29B8BDB0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sz="1200" dirty="0"/>
            <a:t>"</a:t>
          </a:r>
          <a:r>
            <a:rPr lang="en-US" sz="1200" b="1" dirty="0"/>
            <a:t>Internet Content &amp; Information</a:t>
          </a:r>
          <a:r>
            <a:rPr lang="en-US" sz="1200" dirty="0"/>
            <a:t>" leads in total market capitalization but has moderate P/E ratio and dividend yield, with a positive 1-year price return. </a:t>
          </a:r>
          <a:endParaRPr lang="en-IN" sz="1200" dirty="0"/>
        </a:p>
      </dgm:t>
    </dgm:pt>
    <dgm:pt modelId="{F2CAC814-F47F-4138-995F-4055F01EECB2}" type="parTrans" cxnId="{35D5A3E1-6A00-44B1-960A-7F0801E68C0A}">
      <dgm:prSet/>
      <dgm:spPr/>
      <dgm:t>
        <a:bodyPr/>
        <a:lstStyle/>
        <a:p>
          <a:endParaRPr lang="en-IN"/>
        </a:p>
      </dgm:t>
    </dgm:pt>
    <dgm:pt modelId="{E72B9EE6-28C2-4DD7-9A4B-3775BE07387F}" type="sibTrans" cxnId="{35D5A3E1-6A00-44B1-960A-7F0801E68C0A}">
      <dgm:prSet/>
      <dgm:spPr/>
      <dgm:t>
        <a:bodyPr/>
        <a:lstStyle/>
        <a:p>
          <a:endParaRPr lang="en-IN"/>
        </a:p>
      </dgm:t>
    </dgm:pt>
    <dgm:pt modelId="{E4086E87-0897-4341-8835-048C65DB79FA}">
      <dgm:prSet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dirty="0"/>
            <a:t>"</a:t>
          </a:r>
          <a:r>
            <a:rPr lang="en-US" b="1" dirty="0"/>
            <a:t>Telecom Services</a:t>
          </a:r>
          <a:r>
            <a:rPr lang="en-US" dirty="0"/>
            <a:t>" features a large market cap and high dividend yield but the lowest P/E ratio and modest price return. </a:t>
          </a:r>
        </a:p>
      </dgm:t>
    </dgm:pt>
    <dgm:pt modelId="{826F294B-255E-4446-AC77-40E8071F12D7}" type="parTrans" cxnId="{D6572366-2747-4E8E-A210-C2BAE727FB8D}">
      <dgm:prSet/>
      <dgm:spPr/>
      <dgm:t>
        <a:bodyPr/>
        <a:lstStyle/>
        <a:p>
          <a:endParaRPr lang="en-IN"/>
        </a:p>
      </dgm:t>
    </dgm:pt>
    <dgm:pt modelId="{2EB6499F-9141-46AC-B982-05E5B4B73633}" type="sibTrans" cxnId="{D6572366-2747-4E8E-A210-C2BAE727FB8D}">
      <dgm:prSet/>
      <dgm:spPr/>
      <dgm:t>
        <a:bodyPr/>
        <a:lstStyle/>
        <a:p>
          <a:endParaRPr lang="en-IN"/>
        </a:p>
      </dgm:t>
    </dgm:pt>
    <dgm:pt modelId="{321E2771-3450-4B49-AE10-91D860449448}">
      <dgm:prSet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dirty="0"/>
            <a:t>"</a:t>
          </a:r>
          <a:r>
            <a:rPr lang="en-US" b="1" dirty="0"/>
            <a:t>Electronic Gaming &amp; Multimedia</a:t>
          </a:r>
          <a:r>
            <a:rPr lang="en-US" dirty="0"/>
            <a:t>" has the highest P/E ratio but low market cap and dividend yield, with a strong price return. </a:t>
          </a:r>
        </a:p>
      </dgm:t>
    </dgm:pt>
    <dgm:pt modelId="{E280D9E8-5FCD-452B-B8BD-F910FF450410}" type="parTrans" cxnId="{B0C8BDD9-599B-49A9-8A25-2212C8A763AA}">
      <dgm:prSet/>
      <dgm:spPr/>
      <dgm:t>
        <a:bodyPr/>
        <a:lstStyle/>
        <a:p>
          <a:endParaRPr lang="en-IN"/>
        </a:p>
      </dgm:t>
    </dgm:pt>
    <dgm:pt modelId="{D8D630D9-7F2B-4C4A-80C8-DF747506C23B}" type="sibTrans" cxnId="{B0C8BDD9-599B-49A9-8A25-2212C8A763AA}">
      <dgm:prSet/>
      <dgm:spPr/>
      <dgm:t>
        <a:bodyPr/>
        <a:lstStyle/>
        <a:p>
          <a:endParaRPr lang="en-IN"/>
        </a:p>
      </dgm:t>
    </dgm:pt>
    <dgm:pt modelId="{2C3AD7FC-0FAE-4C14-AF81-FC86F98C65AD}">
      <dgm:prSet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dirty="0"/>
            <a:t>"</a:t>
          </a:r>
          <a:r>
            <a:rPr lang="en-US" b="1" dirty="0"/>
            <a:t>Advertising Agencies</a:t>
          </a:r>
          <a:r>
            <a:rPr lang="en-US" dirty="0"/>
            <a:t>" show the lowest market cap and price return but the highest dividend yield.</a:t>
          </a:r>
          <a:endParaRPr lang="en-IN" dirty="0"/>
        </a:p>
      </dgm:t>
    </dgm:pt>
    <dgm:pt modelId="{67B59732-FDC7-4C1F-8588-E9439A5057A3}" type="parTrans" cxnId="{6B88F8A5-CC63-42F8-8252-70D7FE5A19B0}">
      <dgm:prSet/>
      <dgm:spPr/>
      <dgm:t>
        <a:bodyPr/>
        <a:lstStyle/>
        <a:p>
          <a:endParaRPr lang="en-IN"/>
        </a:p>
      </dgm:t>
    </dgm:pt>
    <dgm:pt modelId="{8F162B77-708F-441F-8790-F28463EB5F59}" type="sibTrans" cxnId="{6B88F8A5-CC63-42F8-8252-70D7FE5A19B0}">
      <dgm:prSet/>
      <dgm:spPr/>
      <dgm:t>
        <a:bodyPr/>
        <a:lstStyle/>
        <a:p>
          <a:endParaRPr lang="en-IN"/>
        </a:p>
      </dgm:t>
    </dgm:pt>
    <dgm:pt modelId="{A6E24B3B-D0A7-45DB-963F-91A7A86A2B0E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1" dirty="0"/>
            <a:t>Entertainment</a:t>
          </a:r>
          <a:r>
            <a:rPr lang="en-US" dirty="0"/>
            <a:t>" shows a strong P/E ratio and the highest 1-year price return but moderate market cap and low dividend yield</a:t>
          </a:r>
          <a:endParaRPr lang="en-IN" dirty="0"/>
        </a:p>
      </dgm:t>
    </dgm:pt>
    <dgm:pt modelId="{703E1BCD-01D6-44E4-BB6C-ED53F3A10A66}" type="parTrans" cxnId="{C335AC26-2FDC-4E03-84DC-FE898BF9441E}">
      <dgm:prSet/>
      <dgm:spPr/>
      <dgm:t>
        <a:bodyPr/>
        <a:lstStyle/>
        <a:p>
          <a:endParaRPr lang="en-IN"/>
        </a:p>
      </dgm:t>
    </dgm:pt>
    <dgm:pt modelId="{40FC8932-8187-4FDB-979F-1F199C22FF88}" type="sibTrans" cxnId="{C335AC26-2FDC-4E03-84DC-FE898BF9441E}">
      <dgm:prSet/>
      <dgm:spPr/>
      <dgm:t>
        <a:bodyPr/>
        <a:lstStyle/>
        <a:p>
          <a:endParaRPr lang="en-IN"/>
        </a:p>
      </dgm:t>
    </dgm:pt>
    <dgm:pt modelId="{0D47CC83-5B95-40B3-AD8F-37ADC24D51B7}" type="pres">
      <dgm:prSet presAssocID="{BD6C266F-FD16-4838-912A-C1D58BD1CB3C}" presName="linear" presStyleCnt="0">
        <dgm:presLayoutVars>
          <dgm:animLvl val="lvl"/>
          <dgm:resizeHandles val="exact"/>
        </dgm:presLayoutVars>
      </dgm:prSet>
      <dgm:spPr/>
    </dgm:pt>
    <dgm:pt modelId="{B3F58D3B-149A-4BE6-86BD-758EAB40442F}" type="pres">
      <dgm:prSet presAssocID="{08F70CDC-D140-4275-BD7F-857D29B8BDB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C3971D4-37EB-4E0E-9C18-F62F420105BB}" type="pres">
      <dgm:prSet presAssocID="{E72B9EE6-28C2-4DD7-9A4B-3775BE07387F}" presName="spacer" presStyleCnt="0"/>
      <dgm:spPr/>
    </dgm:pt>
    <dgm:pt modelId="{83F9D989-F3B0-4BFF-883E-9F4697E41572}" type="pres">
      <dgm:prSet presAssocID="{A6E24B3B-D0A7-45DB-963F-91A7A86A2B0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2FF9199-068D-4193-BD9A-29B49BA9668D}" type="pres">
      <dgm:prSet presAssocID="{40FC8932-8187-4FDB-979F-1F199C22FF88}" presName="spacer" presStyleCnt="0"/>
      <dgm:spPr/>
    </dgm:pt>
    <dgm:pt modelId="{80945D87-8199-43DF-8EE8-05B055AF5D80}" type="pres">
      <dgm:prSet presAssocID="{E4086E87-0897-4341-8835-048C65DB79F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63BCFF0-2DB0-4A83-AA2E-037134790B91}" type="pres">
      <dgm:prSet presAssocID="{2EB6499F-9141-46AC-B982-05E5B4B73633}" presName="spacer" presStyleCnt="0"/>
      <dgm:spPr/>
    </dgm:pt>
    <dgm:pt modelId="{483A9B00-5558-4C38-B0E3-608F38DF24C7}" type="pres">
      <dgm:prSet presAssocID="{321E2771-3450-4B49-AE10-91D86044944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D89FD7B-ADB4-45C7-8EA9-018BD46E9423}" type="pres">
      <dgm:prSet presAssocID="{D8D630D9-7F2B-4C4A-80C8-DF747506C23B}" presName="spacer" presStyleCnt="0"/>
      <dgm:spPr/>
    </dgm:pt>
    <dgm:pt modelId="{40B2575B-3FDA-4150-8EB8-319BCF5E17AA}" type="pres">
      <dgm:prSet presAssocID="{2C3AD7FC-0FAE-4C14-AF81-FC86F98C65A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C74EC11-2E8F-4829-959B-EFC6C3E332B5}" type="presOf" srcId="{A6E24B3B-D0A7-45DB-963F-91A7A86A2B0E}" destId="{83F9D989-F3B0-4BFF-883E-9F4697E41572}" srcOrd="0" destOrd="0" presId="urn:microsoft.com/office/officeart/2005/8/layout/vList2"/>
    <dgm:cxn modelId="{C335AC26-2FDC-4E03-84DC-FE898BF9441E}" srcId="{BD6C266F-FD16-4838-912A-C1D58BD1CB3C}" destId="{A6E24B3B-D0A7-45DB-963F-91A7A86A2B0E}" srcOrd="1" destOrd="0" parTransId="{703E1BCD-01D6-44E4-BB6C-ED53F3A10A66}" sibTransId="{40FC8932-8187-4FDB-979F-1F199C22FF88}"/>
    <dgm:cxn modelId="{D967ED2E-AB67-48CA-8C98-264CE3FC385B}" type="presOf" srcId="{E4086E87-0897-4341-8835-048C65DB79FA}" destId="{80945D87-8199-43DF-8EE8-05B055AF5D80}" srcOrd="0" destOrd="0" presId="urn:microsoft.com/office/officeart/2005/8/layout/vList2"/>
    <dgm:cxn modelId="{D6572366-2747-4E8E-A210-C2BAE727FB8D}" srcId="{BD6C266F-FD16-4838-912A-C1D58BD1CB3C}" destId="{E4086E87-0897-4341-8835-048C65DB79FA}" srcOrd="2" destOrd="0" parTransId="{826F294B-255E-4446-AC77-40E8071F12D7}" sibTransId="{2EB6499F-9141-46AC-B982-05E5B4B73633}"/>
    <dgm:cxn modelId="{53D3E86F-9A45-46E9-A3E4-6DAFA1108083}" type="presOf" srcId="{321E2771-3450-4B49-AE10-91D860449448}" destId="{483A9B00-5558-4C38-B0E3-608F38DF24C7}" srcOrd="0" destOrd="0" presId="urn:microsoft.com/office/officeart/2005/8/layout/vList2"/>
    <dgm:cxn modelId="{55BB3F79-AA62-40D9-BA12-01C43A2ACE33}" type="presOf" srcId="{08F70CDC-D140-4275-BD7F-857D29B8BDB0}" destId="{B3F58D3B-149A-4BE6-86BD-758EAB40442F}" srcOrd="0" destOrd="0" presId="urn:microsoft.com/office/officeart/2005/8/layout/vList2"/>
    <dgm:cxn modelId="{6B88F8A5-CC63-42F8-8252-70D7FE5A19B0}" srcId="{BD6C266F-FD16-4838-912A-C1D58BD1CB3C}" destId="{2C3AD7FC-0FAE-4C14-AF81-FC86F98C65AD}" srcOrd="4" destOrd="0" parTransId="{67B59732-FDC7-4C1F-8588-E9439A5057A3}" sibTransId="{8F162B77-708F-441F-8790-F28463EB5F59}"/>
    <dgm:cxn modelId="{142F8DD4-28B8-49E1-92F0-DDE6B3D03D2B}" type="presOf" srcId="{2C3AD7FC-0FAE-4C14-AF81-FC86F98C65AD}" destId="{40B2575B-3FDA-4150-8EB8-319BCF5E17AA}" srcOrd="0" destOrd="0" presId="urn:microsoft.com/office/officeart/2005/8/layout/vList2"/>
    <dgm:cxn modelId="{B0C8BDD9-599B-49A9-8A25-2212C8A763AA}" srcId="{BD6C266F-FD16-4838-912A-C1D58BD1CB3C}" destId="{321E2771-3450-4B49-AE10-91D860449448}" srcOrd="3" destOrd="0" parTransId="{E280D9E8-5FCD-452B-B8BD-F910FF450410}" sibTransId="{D8D630D9-7F2B-4C4A-80C8-DF747506C23B}"/>
    <dgm:cxn modelId="{3F5E1DDE-9805-455E-AEC2-FFB4DEBC1585}" type="presOf" srcId="{BD6C266F-FD16-4838-912A-C1D58BD1CB3C}" destId="{0D47CC83-5B95-40B3-AD8F-37ADC24D51B7}" srcOrd="0" destOrd="0" presId="urn:microsoft.com/office/officeart/2005/8/layout/vList2"/>
    <dgm:cxn modelId="{35D5A3E1-6A00-44B1-960A-7F0801E68C0A}" srcId="{BD6C266F-FD16-4838-912A-C1D58BD1CB3C}" destId="{08F70CDC-D140-4275-BD7F-857D29B8BDB0}" srcOrd="0" destOrd="0" parTransId="{F2CAC814-F47F-4138-995F-4055F01EECB2}" sibTransId="{E72B9EE6-28C2-4DD7-9A4B-3775BE07387F}"/>
    <dgm:cxn modelId="{D034192F-3B70-4580-9A68-C27954592D7B}" type="presParOf" srcId="{0D47CC83-5B95-40B3-AD8F-37ADC24D51B7}" destId="{B3F58D3B-149A-4BE6-86BD-758EAB40442F}" srcOrd="0" destOrd="0" presId="urn:microsoft.com/office/officeart/2005/8/layout/vList2"/>
    <dgm:cxn modelId="{D1FBA4FD-4965-4942-AD97-AD499C405D0F}" type="presParOf" srcId="{0D47CC83-5B95-40B3-AD8F-37ADC24D51B7}" destId="{EC3971D4-37EB-4E0E-9C18-F62F420105BB}" srcOrd="1" destOrd="0" presId="urn:microsoft.com/office/officeart/2005/8/layout/vList2"/>
    <dgm:cxn modelId="{C80231C8-DEA9-4A5E-A0F1-CCE3DF3FF5B3}" type="presParOf" srcId="{0D47CC83-5B95-40B3-AD8F-37ADC24D51B7}" destId="{83F9D989-F3B0-4BFF-883E-9F4697E41572}" srcOrd="2" destOrd="0" presId="urn:microsoft.com/office/officeart/2005/8/layout/vList2"/>
    <dgm:cxn modelId="{0EF0F38E-690B-4931-8F70-144DDA38B449}" type="presParOf" srcId="{0D47CC83-5B95-40B3-AD8F-37ADC24D51B7}" destId="{E2FF9199-068D-4193-BD9A-29B49BA9668D}" srcOrd="3" destOrd="0" presId="urn:microsoft.com/office/officeart/2005/8/layout/vList2"/>
    <dgm:cxn modelId="{DB1641CD-C481-4798-AF3C-17E74275F69D}" type="presParOf" srcId="{0D47CC83-5B95-40B3-AD8F-37ADC24D51B7}" destId="{80945D87-8199-43DF-8EE8-05B055AF5D80}" srcOrd="4" destOrd="0" presId="urn:microsoft.com/office/officeart/2005/8/layout/vList2"/>
    <dgm:cxn modelId="{2C5248F7-CEBD-4A32-93D7-DE3D759F86FD}" type="presParOf" srcId="{0D47CC83-5B95-40B3-AD8F-37ADC24D51B7}" destId="{C63BCFF0-2DB0-4A83-AA2E-037134790B91}" srcOrd="5" destOrd="0" presId="urn:microsoft.com/office/officeart/2005/8/layout/vList2"/>
    <dgm:cxn modelId="{F0C17A5D-30A7-4C72-9875-3A467656F67D}" type="presParOf" srcId="{0D47CC83-5B95-40B3-AD8F-37ADC24D51B7}" destId="{483A9B00-5558-4C38-B0E3-608F38DF24C7}" srcOrd="6" destOrd="0" presId="urn:microsoft.com/office/officeart/2005/8/layout/vList2"/>
    <dgm:cxn modelId="{C5898120-851F-49CF-A3C7-6D48A0140E08}" type="presParOf" srcId="{0D47CC83-5B95-40B3-AD8F-37ADC24D51B7}" destId="{7D89FD7B-ADB4-45C7-8EA9-018BD46E9423}" srcOrd="7" destOrd="0" presId="urn:microsoft.com/office/officeart/2005/8/layout/vList2"/>
    <dgm:cxn modelId="{34AF7A2C-B85F-4EB8-9973-3D1B7C759548}" type="presParOf" srcId="{0D47CC83-5B95-40B3-AD8F-37ADC24D51B7}" destId="{40B2575B-3FDA-4150-8EB8-319BCF5E17A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6C266F-FD16-4838-912A-C1D58BD1CB3C}" type="doc">
      <dgm:prSet loTypeId="urn:microsoft.com/office/officeart/2005/8/layout/vList2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08F70CDC-D140-4275-BD7F-857D29B8BDB0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sz="1200" b="1" dirty="0"/>
            <a:t>Internet Retail leads </a:t>
          </a:r>
          <a:r>
            <a:rPr lang="en-US" sz="1200" dirty="0"/>
            <a:t>in total market capitalization and has a high average P/E ratio, indicating strong growth expectations but offers moderate dividend yield and price returns. </a:t>
          </a:r>
          <a:endParaRPr lang="en-IN" sz="1200" dirty="0"/>
        </a:p>
      </dgm:t>
    </dgm:pt>
    <dgm:pt modelId="{F2CAC814-F47F-4138-995F-4055F01EECB2}" type="parTrans" cxnId="{35D5A3E1-6A00-44B1-960A-7F0801E68C0A}">
      <dgm:prSet/>
      <dgm:spPr/>
      <dgm:t>
        <a:bodyPr/>
        <a:lstStyle/>
        <a:p>
          <a:endParaRPr lang="en-IN"/>
        </a:p>
      </dgm:t>
    </dgm:pt>
    <dgm:pt modelId="{E72B9EE6-28C2-4DD7-9A4B-3775BE07387F}" type="sibTrans" cxnId="{35D5A3E1-6A00-44B1-960A-7F0801E68C0A}">
      <dgm:prSet/>
      <dgm:spPr/>
      <dgm:t>
        <a:bodyPr/>
        <a:lstStyle/>
        <a:p>
          <a:endParaRPr lang="en-IN"/>
        </a:p>
      </dgm:t>
    </dgm:pt>
    <dgm:pt modelId="{D770EA66-3282-4219-A3BB-578D303B3FD2}">
      <dgm:prSet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b="1"/>
            <a:t>Auto Manufacturers </a:t>
          </a:r>
          <a:r>
            <a:rPr lang="en-US"/>
            <a:t>show significant market cap and the highest P/E ratio but provide solid dividend yields with modest price returns. </a:t>
          </a:r>
          <a:endParaRPr lang="en-US" dirty="0"/>
        </a:p>
      </dgm:t>
    </dgm:pt>
    <dgm:pt modelId="{4E752EDE-7DC0-417B-BBEF-DE119244F4EE}" type="parTrans" cxnId="{2FE1C230-E732-4288-998E-5BCD878344CD}">
      <dgm:prSet/>
      <dgm:spPr/>
      <dgm:t>
        <a:bodyPr/>
        <a:lstStyle/>
        <a:p>
          <a:endParaRPr lang="en-IN"/>
        </a:p>
      </dgm:t>
    </dgm:pt>
    <dgm:pt modelId="{53B6021B-AEAD-42D9-9B2F-AB3067CD8C9A}" type="sibTrans" cxnId="{2FE1C230-E732-4288-998E-5BCD878344CD}">
      <dgm:prSet/>
      <dgm:spPr/>
      <dgm:t>
        <a:bodyPr/>
        <a:lstStyle/>
        <a:p>
          <a:endParaRPr lang="en-IN"/>
        </a:p>
      </dgm:t>
    </dgm:pt>
    <dgm:pt modelId="{052C1A96-F8D3-4017-B4C2-57CC521CB036}">
      <dgm:prSet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b="1" dirty="0"/>
            <a:t>Luxury Goods </a:t>
          </a:r>
          <a:r>
            <a:rPr lang="en-US" dirty="0"/>
            <a:t>have lower market cap but exhibit the highest 1-year price return despite a low dividend yield and moderate P/E ratio. </a:t>
          </a:r>
        </a:p>
      </dgm:t>
    </dgm:pt>
    <dgm:pt modelId="{D4D0B055-1F4A-437E-974F-E7D536338A39}" type="parTrans" cxnId="{EEAEB829-EABB-4678-97F0-A3C33AE78080}">
      <dgm:prSet/>
      <dgm:spPr/>
      <dgm:t>
        <a:bodyPr/>
        <a:lstStyle/>
        <a:p>
          <a:endParaRPr lang="en-IN"/>
        </a:p>
      </dgm:t>
    </dgm:pt>
    <dgm:pt modelId="{F77676CC-C575-4396-99FF-CF6C72316350}" type="sibTrans" cxnId="{EEAEB829-EABB-4678-97F0-A3C33AE78080}">
      <dgm:prSet/>
      <dgm:spPr/>
      <dgm:t>
        <a:bodyPr/>
        <a:lstStyle/>
        <a:p>
          <a:endParaRPr lang="en-IN"/>
        </a:p>
      </dgm:t>
    </dgm:pt>
    <dgm:pt modelId="{84221FEF-A761-467F-B9CD-29F2BD4B01AD}">
      <dgm:prSet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b="1" dirty="0"/>
            <a:t>Leisure and Auto Parts sectors </a:t>
          </a:r>
          <a:r>
            <a:rPr lang="en-US" dirty="0"/>
            <a:t>offer the highest dividend yields, while Resorts &amp; Casinos display the lowest price return and moderate P/E ratio, suggesting cautious investor sentiment. </a:t>
          </a:r>
          <a:endParaRPr kumimoji="0" lang="en-US" b="0" i="0" u="none" strike="noStrike" cap="none" spc="0" normalizeH="0" baseline="0" noProof="0" dirty="0">
            <a:ln>
              <a:noFill/>
            </a:ln>
            <a:solidFill>
              <a:prstClr val="black"/>
            </a:solidFill>
            <a:effectLst/>
            <a:uLnTx/>
            <a:uFillTx/>
            <a:latin typeface="Calibri"/>
            <a:ea typeface="+mn-ea"/>
            <a:cs typeface="+mn-cs"/>
          </a:endParaRPr>
        </a:p>
      </dgm:t>
    </dgm:pt>
    <dgm:pt modelId="{7F385DF4-3F8A-4258-A3AD-64D85C11165F}" type="parTrans" cxnId="{27AC665E-A07D-4C31-B763-CA5A7AD835DF}">
      <dgm:prSet/>
      <dgm:spPr/>
      <dgm:t>
        <a:bodyPr/>
        <a:lstStyle/>
        <a:p>
          <a:endParaRPr lang="en-IN"/>
        </a:p>
      </dgm:t>
    </dgm:pt>
    <dgm:pt modelId="{C4461DCC-A7B2-4683-8194-645093E1A2E2}" type="sibTrans" cxnId="{27AC665E-A07D-4C31-B763-CA5A7AD835DF}">
      <dgm:prSet/>
      <dgm:spPr/>
      <dgm:t>
        <a:bodyPr/>
        <a:lstStyle/>
        <a:p>
          <a:endParaRPr lang="en-IN"/>
        </a:p>
      </dgm:t>
    </dgm:pt>
    <dgm:pt modelId="{0D47CC83-5B95-40B3-AD8F-37ADC24D51B7}" type="pres">
      <dgm:prSet presAssocID="{BD6C266F-FD16-4838-912A-C1D58BD1CB3C}" presName="linear" presStyleCnt="0">
        <dgm:presLayoutVars>
          <dgm:animLvl val="lvl"/>
          <dgm:resizeHandles val="exact"/>
        </dgm:presLayoutVars>
      </dgm:prSet>
      <dgm:spPr/>
    </dgm:pt>
    <dgm:pt modelId="{B3F58D3B-149A-4BE6-86BD-758EAB40442F}" type="pres">
      <dgm:prSet presAssocID="{08F70CDC-D140-4275-BD7F-857D29B8BDB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C3971D4-37EB-4E0E-9C18-F62F420105BB}" type="pres">
      <dgm:prSet presAssocID="{E72B9EE6-28C2-4DD7-9A4B-3775BE07387F}" presName="spacer" presStyleCnt="0"/>
      <dgm:spPr/>
    </dgm:pt>
    <dgm:pt modelId="{EE0743F5-CCAA-481B-B251-30C1752E04D2}" type="pres">
      <dgm:prSet presAssocID="{D770EA66-3282-4219-A3BB-578D303B3FD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49D13B8-33BB-4571-88AF-84B9010D32A5}" type="pres">
      <dgm:prSet presAssocID="{53B6021B-AEAD-42D9-9B2F-AB3067CD8C9A}" presName="spacer" presStyleCnt="0"/>
      <dgm:spPr/>
    </dgm:pt>
    <dgm:pt modelId="{662B85BD-2AF0-47DB-BA7D-25566E261866}" type="pres">
      <dgm:prSet presAssocID="{052C1A96-F8D3-4017-B4C2-57CC521CB03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4C5D192-84B7-46EC-B5AC-FA287972057C}" type="pres">
      <dgm:prSet presAssocID="{F77676CC-C575-4396-99FF-CF6C72316350}" presName="spacer" presStyleCnt="0"/>
      <dgm:spPr/>
    </dgm:pt>
    <dgm:pt modelId="{04FA71A8-8013-4EC9-9EE7-AD58EFA72ED1}" type="pres">
      <dgm:prSet presAssocID="{84221FEF-A761-467F-B9CD-29F2BD4B01A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EAEB829-EABB-4678-97F0-A3C33AE78080}" srcId="{BD6C266F-FD16-4838-912A-C1D58BD1CB3C}" destId="{052C1A96-F8D3-4017-B4C2-57CC521CB036}" srcOrd="2" destOrd="0" parTransId="{D4D0B055-1F4A-437E-974F-E7D536338A39}" sibTransId="{F77676CC-C575-4396-99FF-CF6C72316350}"/>
    <dgm:cxn modelId="{2FE1C230-E732-4288-998E-5BCD878344CD}" srcId="{BD6C266F-FD16-4838-912A-C1D58BD1CB3C}" destId="{D770EA66-3282-4219-A3BB-578D303B3FD2}" srcOrd="1" destOrd="0" parTransId="{4E752EDE-7DC0-417B-BBEF-DE119244F4EE}" sibTransId="{53B6021B-AEAD-42D9-9B2F-AB3067CD8C9A}"/>
    <dgm:cxn modelId="{27AC665E-A07D-4C31-B763-CA5A7AD835DF}" srcId="{BD6C266F-FD16-4838-912A-C1D58BD1CB3C}" destId="{84221FEF-A761-467F-B9CD-29F2BD4B01AD}" srcOrd="3" destOrd="0" parTransId="{7F385DF4-3F8A-4258-A3AD-64D85C11165F}" sibTransId="{C4461DCC-A7B2-4683-8194-645093E1A2E2}"/>
    <dgm:cxn modelId="{CE4E2A6D-30E9-417E-A0A8-150C4C8B4B67}" type="presOf" srcId="{D770EA66-3282-4219-A3BB-578D303B3FD2}" destId="{EE0743F5-CCAA-481B-B251-30C1752E04D2}" srcOrd="0" destOrd="0" presId="urn:microsoft.com/office/officeart/2005/8/layout/vList2"/>
    <dgm:cxn modelId="{55BB3F79-AA62-40D9-BA12-01C43A2ACE33}" type="presOf" srcId="{08F70CDC-D140-4275-BD7F-857D29B8BDB0}" destId="{B3F58D3B-149A-4BE6-86BD-758EAB40442F}" srcOrd="0" destOrd="0" presId="urn:microsoft.com/office/officeart/2005/8/layout/vList2"/>
    <dgm:cxn modelId="{3F5E1DDE-9805-455E-AEC2-FFB4DEBC1585}" type="presOf" srcId="{BD6C266F-FD16-4838-912A-C1D58BD1CB3C}" destId="{0D47CC83-5B95-40B3-AD8F-37ADC24D51B7}" srcOrd="0" destOrd="0" presId="urn:microsoft.com/office/officeart/2005/8/layout/vList2"/>
    <dgm:cxn modelId="{35D5A3E1-6A00-44B1-960A-7F0801E68C0A}" srcId="{BD6C266F-FD16-4838-912A-C1D58BD1CB3C}" destId="{08F70CDC-D140-4275-BD7F-857D29B8BDB0}" srcOrd="0" destOrd="0" parTransId="{F2CAC814-F47F-4138-995F-4055F01EECB2}" sibTransId="{E72B9EE6-28C2-4DD7-9A4B-3775BE07387F}"/>
    <dgm:cxn modelId="{C8B50EFA-34D1-459F-B05F-AC08A3066956}" type="presOf" srcId="{84221FEF-A761-467F-B9CD-29F2BD4B01AD}" destId="{04FA71A8-8013-4EC9-9EE7-AD58EFA72ED1}" srcOrd="0" destOrd="0" presId="urn:microsoft.com/office/officeart/2005/8/layout/vList2"/>
    <dgm:cxn modelId="{840E45FE-5AB6-4A2D-B158-9EE8947D7E5C}" type="presOf" srcId="{052C1A96-F8D3-4017-B4C2-57CC521CB036}" destId="{662B85BD-2AF0-47DB-BA7D-25566E261866}" srcOrd="0" destOrd="0" presId="urn:microsoft.com/office/officeart/2005/8/layout/vList2"/>
    <dgm:cxn modelId="{D034192F-3B70-4580-9A68-C27954592D7B}" type="presParOf" srcId="{0D47CC83-5B95-40B3-AD8F-37ADC24D51B7}" destId="{B3F58D3B-149A-4BE6-86BD-758EAB40442F}" srcOrd="0" destOrd="0" presId="urn:microsoft.com/office/officeart/2005/8/layout/vList2"/>
    <dgm:cxn modelId="{D1FBA4FD-4965-4942-AD97-AD499C405D0F}" type="presParOf" srcId="{0D47CC83-5B95-40B3-AD8F-37ADC24D51B7}" destId="{EC3971D4-37EB-4E0E-9C18-F62F420105BB}" srcOrd="1" destOrd="0" presId="urn:microsoft.com/office/officeart/2005/8/layout/vList2"/>
    <dgm:cxn modelId="{66AACA5D-8FD7-4FFC-A9A9-EA9B57E2A8DA}" type="presParOf" srcId="{0D47CC83-5B95-40B3-AD8F-37ADC24D51B7}" destId="{EE0743F5-CCAA-481B-B251-30C1752E04D2}" srcOrd="2" destOrd="0" presId="urn:microsoft.com/office/officeart/2005/8/layout/vList2"/>
    <dgm:cxn modelId="{54E28696-7AE8-4614-8603-6C7DED0DC03F}" type="presParOf" srcId="{0D47CC83-5B95-40B3-AD8F-37ADC24D51B7}" destId="{F49D13B8-33BB-4571-88AF-84B9010D32A5}" srcOrd="3" destOrd="0" presId="urn:microsoft.com/office/officeart/2005/8/layout/vList2"/>
    <dgm:cxn modelId="{27F0BB02-D959-4084-AC62-9463E640A5D0}" type="presParOf" srcId="{0D47CC83-5B95-40B3-AD8F-37ADC24D51B7}" destId="{662B85BD-2AF0-47DB-BA7D-25566E261866}" srcOrd="4" destOrd="0" presId="urn:microsoft.com/office/officeart/2005/8/layout/vList2"/>
    <dgm:cxn modelId="{A4981343-F3DA-47D6-8CFF-7C34761D19C1}" type="presParOf" srcId="{0D47CC83-5B95-40B3-AD8F-37ADC24D51B7}" destId="{F4C5D192-84B7-46EC-B5AC-FA287972057C}" srcOrd="5" destOrd="0" presId="urn:microsoft.com/office/officeart/2005/8/layout/vList2"/>
    <dgm:cxn modelId="{C8F35B78-A4ED-4939-97BC-B3EF495DDEDA}" type="presParOf" srcId="{0D47CC83-5B95-40B3-AD8F-37ADC24D51B7}" destId="{04FA71A8-8013-4EC9-9EE7-AD58EFA72ED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6C266F-FD16-4838-912A-C1D58BD1CB3C}" type="doc">
      <dgm:prSet loTypeId="urn:microsoft.com/office/officeart/2005/8/layout/vList2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08F70CDC-D140-4275-BD7F-857D29B8BDB0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sz="1400" dirty="0"/>
            <a:t>Discount Stores dominate total market capitalization and exhibit the highest average P/E ratio, indicating strong growth expectations. Despite their large size, they have a moderate dividend yield and modest price returns. </a:t>
          </a:r>
          <a:endParaRPr lang="en-IN" sz="1400" dirty="0"/>
        </a:p>
      </dgm:t>
    </dgm:pt>
    <dgm:pt modelId="{F2CAC814-F47F-4138-995F-4055F01EECB2}" type="parTrans" cxnId="{35D5A3E1-6A00-44B1-960A-7F0801E68C0A}">
      <dgm:prSet/>
      <dgm:spPr/>
      <dgm:t>
        <a:bodyPr/>
        <a:lstStyle/>
        <a:p>
          <a:endParaRPr lang="en-IN"/>
        </a:p>
      </dgm:t>
    </dgm:pt>
    <dgm:pt modelId="{E72B9EE6-28C2-4DD7-9A4B-3775BE07387F}" type="sibTrans" cxnId="{35D5A3E1-6A00-44B1-960A-7F0801E68C0A}">
      <dgm:prSet/>
      <dgm:spPr/>
      <dgm:t>
        <a:bodyPr/>
        <a:lstStyle/>
        <a:p>
          <a:endParaRPr lang="en-IN"/>
        </a:p>
      </dgm:t>
    </dgm:pt>
    <dgm:pt modelId="{797B2B95-9FF7-4C1B-BA6A-749B03F49CD4}">
      <dgm:prSet phldrT="[Text]" custT="1"/>
      <dgm:spPr/>
      <dgm:t>
        <a:bodyPr/>
        <a:lstStyle/>
        <a:p>
          <a:r>
            <a:rPr lang="en-US" sz="1400" dirty="0"/>
            <a:t>Tobacco, while smaller in market cap, offers the highest dividend yield but lower P/E and strong price returns. </a:t>
          </a:r>
        </a:p>
      </dgm:t>
    </dgm:pt>
    <dgm:pt modelId="{39354D7D-FB56-42E9-A879-E94ED04E028A}" type="parTrans" cxnId="{FD4C93F2-A88E-4B8B-9A15-BAB0E15C3B4F}">
      <dgm:prSet/>
      <dgm:spPr/>
      <dgm:t>
        <a:bodyPr/>
        <a:lstStyle/>
        <a:p>
          <a:endParaRPr lang="en-IN"/>
        </a:p>
      </dgm:t>
    </dgm:pt>
    <dgm:pt modelId="{4D460A5E-6563-4E7B-A232-CE4306D72796}" type="sibTrans" cxnId="{FD4C93F2-A88E-4B8B-9A15-BAB0E15C3B4F}">
      <dgm:prSet/>
      <dgm:spPr/>
      <dgm:t>
        <a:bodyPr/>
        <a:lstStyle/>
        <a:p>
          <a:endParaRPr lang="en-IN"/>
        </a:p>
      </dgm:t>
    </dgm:pt>
    <dgm:pt modelId="{6941A2CF-1445-425C-8DB0-5A506D19DDD3}">
      <dgm:prSet custT="1"/>
      <dgm:spPr/>
      <dgm:t>
        <a:bodyPr/>
        <a:lstStyle/>
        <a:p>
          <a:r>
            <a:rPr lang="en-US" sz="500" dirty="0"/>
            <a:t> </a:t>
          </a:r>
          <a:r>
            <a:rPr lang="en-US" sz="1400" dirty="0"/>
            <a:t>Grocery Stores show high price returns but low market cap and dividend yield, suggesting potential undervaluation. </a:t>
          </a:r>
        </a:p>
      </dgm:t>
    </dgm:pt>
    <dgm:pt modelId="{A9627F39-B7D7-4C58-930F-7CC7D76960D0}" type="parTrans" cxnId="{8F876D6C-32AF-48A6-BC31-F37B132A09D4}">
      <dgm:prSet/>
      <dgm:spPr/>
      <dgm:t>
        <a:bodyPr/>
        <a:lstStyle/>
        <a:p>
          <a:endParaRPr lang="en-IN"/>
        </a:p>
      </dgm:t>
    </dgm:pt>
    <dgm:pt modelId="{37166FE8-3F23-4F30-877D-B3C74FBB2340}" type="sibTrans" cxnId="{8F876D6C-32AF-48A6-BC31-F37B132A09D4}">
      <dgm:prSet/>
      <dgm:spPr/>
      <dgm:t>
        <a:bodyPr/>
        <a:lstStyle/>
        <a:p>
          <a:endParaRPr lang="en-IN"/>
        </a:p>
      </dgm:t>
    </dgm:pt>
    <dgm:pt modelId="{95ACB556-1C35-41F0-8D58-1C1BF16D0297}">
      <dgm:prSet custT="1"/>
      <dgm:spPr/>
      <dgm:t>
        <a:bodyPr/>
        <a:lstStyle/>
        <a:p>
          <a:r>
            <a:rPr lang="en-US" sz="500" dirty="0"/>
            <a:t> </a:t>
          </a:r>
          <a:r>
            <a:rPr lang="en-US" sz="1400" dirty="0"/>
            <a:t>Brewers have the lowest P/E ratios and negative price returns despite moderate dividend yields, reflecting sector challenges</a:t>
          </a:r>
          <a:endParaRPr kumimoji="0" lang="en-US" sz="1400" b="0" i="0" u="none" strike="noStrike" cap="none" spc="0" normalizeH="0" baseline="0" noProof="0" dirty="0">
            <a:ln>
              <a:noFill/>
            </a:ln>
            <a:solidFill>
              <a:prstClr val="black"/>
            </a:solidFill>
            <a:effectLst/>
            <a:uLnTx/>
            <a:uFillTx/>
            <a:latin typeface="Calibri"/>
            <a:ea typeface="+mn-ea"/>
            <a:cs typeface="+mn-cs"/>
          </a:endParaRPr>
        </a:p>
      </dgm:t>
    </dgm:pt>
    <dgm:pt modelId="{995A9AAD-65BB-4BD5-9AB5-C7587F1A46A5}" type="parTrans" cxnId="{72E4E93D-4D53-47C9-BA00-57FBA88D5226}">
      <dgm:prSet/>
      <dgm:spPr/>
      <dgm:t>
        <a:bodyPr/>
        <a:lstStyle/>
        <a:p>
          <a:endParaRPr lang="en-IN"/>
        </a:p>
      </dgm:t>
    </dgm:pt>
    <dgm:pt modelId="{D43653FF-F512-4D75-B8C9-D190CA00D142}" type="sibTrans" cxnId="{72E4E93D-4D53-47C9-BA00-57FBA88D5226}">
      <dgm:prSet/>
      <dgm:spPr/>
      <dgm:t>
        <a:bodyPr/>
        <a:lstStyle/>
        <a:p>
          <a:endParaRPr lang="en-IN"/>
        </a:p>
      </dgm:t>
    </dgm:pt>
    <dgm:pt modelId="{0D47CC83-5B95-40B3-AD8F-37ADC24D51B7}" type="pres">
      <dgm:prSet presAssocID="{BD6C266F-FD16-4838-912A-C1D58BD1CB3C}" presName="linear" presStyleCnt="0">
        <dgm:presLayoutVars>
          <dgm:animLvl val="lvl"/>
          <dgm:resizeHandles val="exact"/>
        </dgm:presLayoutVars>
      </dgm:prSet>
      <dgm:spPr/>
    </dgm:pt>
    <dgm:pt modelId="{B3F58D3B-149A-4BE6-86BD-758EAB40442F}" type="pres">
      <dgm:prSet presAssocID="{08F70CDC-D140-4275-BD7F-857D29B8BDB0}" presName="parentText" presStyleLbl="node1" presStyleIdx="0" presStyleCnt="4" custLinFactY="-27378" custLinFactNeighborX="0" custLinFactNeighborY="-100000">
        <dgm:presLayoutVars>
          <dgm:chMax val="0"/>
          <dgm:bulletEnabled val="1"/>
        </dgm:presLayoutVars>
      </dgm:prSet>
      <dgm:spPr/>
    </dgm:pt>
    <dgm:pt modelId="{EC3971D4-37EB-4E0E-9C18-F62F420105BB}" type="pres">
      <dgm:prSet presAssocID="{E72B9EE6-28C2-4DD7-9A4B-3775BE07387F}" presName="spacer" presStyleCnt="0"/>
      <dgm:spPr/>
    </dgm:pt>
    <dgm:pt modelId="{D3DD40AF-9DE7-428B-8483-46501B0F012D}" type="pres">
      <dgm:prSet presAssocID="{797B2B95-9FF7-4C1B-BA6A-749B03F49CD4}" presName="parentText" presStyleLbl="node1" presStyleIdx="1" presStyleCnt="4" custLinFactY="3037" custLinFactNeighborX="17694" custLinFactNeighborY="100000">
        <dgm:presLayoutVars>
          <dgm:chMax val="0"/>
          <dgm:bulletEnabled val="1"/>
        </dgm:presLayoutVars>
      </dgm:prSet>
      <dgm:spPr/>
    </dgm:pt>
    <dgm:pt modelId="{74DF0172-B9DC-4CEC-8478-72AD4B7DED06}" type="pres">
      <dgm:prSet presAssocID="{4D460A5E-6563-4E7B-A232-CE4306D72796}" presName="spacer" presStyleCnt="0"/>
      <dgm:spPr/>
    </dgm:pt>
    <dgm:pt modelId="{4A5FAEF6-76A8-4B2E-9872-3F5393D2AC81}" type="pres">
      <dgm:prSet presAssocID="{6941A2CF-1445-425C-8DB0-5A506D19DDD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C52B25D-2D58-4D40-9697-7F017DC0C04B}" type="pres">
      <dgm:prSet presAssocID="{37166FE8-3F23-4F30-877D-B3C74FBB2340}" presName="spacer" presStyleCnt="0"/>
      <dgm:spPr/>
    </dgm:pt>
    <dgm:pt modelId="{6359E72D-67E0-4884-9864-582C1600846D}" type="pres">
      <dgm:prSet presAssocID="{95ACB556-1C35-41F0-8D58-1C1BF16D029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2E4E93D-4D53-47C9-BA00-57FBA88D5226}" srcId="{BD6C266F-FD16-4838-912A-C1D58BD1CB3C}" destId="{95ACB556-1C35-41F0-8D58-1C1BF16D0297}" srcOrd="3" destOrd="0" parTransId="{995A9AAD-65BB-4BD5-9AB5-C7587F1A46A5}" sibTransId="{D43653FF-F512-4D75-B8C9-D190CA00D142}"/>
    <dgm:cxn modelId="{B8E23D3F-7D54-436A-AAF7-A0AA88D3F7D4}" type="presOf" srcId="{797B2B95-9FF7-4C1B-BA6A-749B03F49CD4}" destId="{D3DD40AF-9DE7-428B-8483-46501B0F012D}" srcOrd="0" destOrd="0" presId="urn:microsoft.com/office/officeart/2005/8/layout/vList2"/>
    <dgm:cxn modelId="{8F876D6C-32AF-48A6-BC31-F37B132A09D4}" srcId="{BD6C266F-FD16-4838-912A-C1D58BD1CB3C}" destId="{6941A2CF-1445-425C-8DB0-5A506D19DDD3}" srcOrd="2" destOrd="0" parTransId="{A9627F39-B7D7-4C58-930F-7CC7D76960D0}" sibTransId="{37166FE8-3F23-4F30-877D-B3C74FBB2340}"/>
    <dgm:cxn modelId="{5DF1A74D-0225-4DCA-A391-AD934D9B27EE}" type="presOf" srcId="{6941A2CF-1445-425C-8DB0-5A506D19DDD3}" destId="{4A5FAEF6-76A8-4B2E-9872-3F5393D2AC81}" srcOrd="0" destOrd="0" presId="urn:microsoft.com/office/officeart/2005/8/layout/vList2"/>
    <dgm:cxn modelId="{55BB3F79-AA62-40D9-BA12-01C43A2ACE33}" type="presOf" srcId="{08F70CDC-D140-4275-BD7F-857D29B8BDB0}" destId="{B3F58D3B-149A-4BE6-86BD-758EAB40442F}" srcOrd="0" destOrd="0" presId="urn:microsoft.com/office/officeart/2005/8/layout/vList2"/>
    <dgm:cxn modelId="{5A79F683-37B8-4A63-B76F-B51E6695E269}" type="presOf" srcId="{95ACB556-1C35-41F0-8D58-1C1BF16D0297}" destId="{6359E72D-67E0-4884-9864-582C1600846D}" srcOrd="0" destOrd="0" presId="urn:microsoft.com/office/officeart/2005/8/layout/vList2"/>
    <dgm:cxn modelId="{3F5E1DDE-9805-455E-AEC2-FFB4DEBC1585}" type="presOf" srcId="{BD6C266F-FD16-4838-912A-C1D58BD1CB3C}" destId="{0D47CC83-5B95-40B3-AD8F-37ADC24D51B7}" srcOrd="0" destOrd="0" presId="urn:microsoft.com/office/officeart/2005/8/layout/vList2"/>
    <dgm:cxn modelId="{35D5A3E1-6A00-44B1-960A-7F0801E68C0A}" srcId="{BD6C266F-FD16-4838-912A-C1D58BD1CB3C}" destId="{08F70CDC-D140-4275-BD7F-857D29B8BDB0}" srcOrd="0" destOrd="0" parTransId="{F2CAC814-F47F-4138-995F-4055F01EECB2}" sibTransId="{E72B9EE6-28C2-4DD7-9A4B-3775BE07387F}"/>
    <dgm:cxn modelId="{FD4C93F2-A88E-4B8B-9A15-BAB0E15C3B4F}" srcId="{BD6C266F-FD16-4838-912A-C1D58BD1CB3C}" destId="{797B2B95-9FF7-4C1B-BA6A-749B03F49CD4}" srcOrd="1" destOrd="0" parTransId="{39354D7D-FB56-42E9-A879-E94ED04E028A}" sibTransId="{4D460A5E-6563-4E7B-A232-CE4306D72796}"/>
    <dgm:cxn modelId="{D034192F-3B70-4580-9A68-C27954592D7B}" type="presParOf" srcId="{0D47CC83-5B95-40B3-AD8F-37ADC24D51B7}" destId="{B3F58D3B-149A-4BE6-86BD-758EAB40442F}" srcOrd="0" destOrd="0" presId="urn:microsoft.com/office/officeart/2005/8/layout/vList2"/>
    <dgm:cxn modelId="{D1FBA4FD-4965-4942-AD97-AD499C405D0F}" type="presParOf" srcId="{0D47CC83-5B95-40B3-AD8F-37ADC24D51B7}" destId="{EC3971D4-37EB-4E0E-9C18-F62F420105BB}" srcOrd="1" destOrd="0" presId="urn:microsoft.com/office/officeart/2005/8/layout/vList2"/>
    <dgm:cxn modelId="{14F7CE37-285A-4E65-AAFD-4CB8632DC4F3}" type="presParOf" srcId="{0D47CC83-5B95-40B3-AD8F-37ADC24D51B7}" destId="{D3DD40AF-9DE7-428B-8483-46501B0F012D}" srcOrd="2" destOrd="0" presId="urn:microsoft.com/office/officeart/2005/8/layout/vList2"/>
    <dgm:cxn modelId="{AC68E0EC-F9EA-4CAF-A879-4876EBF3B823}" type="presParOf" srcId="{0D47CC83-5B95-40B3-AD8F-37ADC24D51B7}" destId="{74DF0172-B9DC-4CEC-8478-72AD4B7DED06}" srcOrd="3" destOrd="0" presId="urn:microsoft.com/office/officeart/2005/8/layout/vList2"/>
    <dgm:cxn modelId="{C629B672-7C90-4A37-809E-F735B0EE0D9F}" type="presParOf" srcId="{0D47CC83-5B95-40B3-AD8F-37ADC24D51B7}" destId="{4A5FAEF6-76A8-4B2E-9872-3F5393D2AC81}" srcOrd="4" destOrd="0" presId="urn:microsoft.com/office/officeart/2005/8/layout/vList2"/>
    <dgm:cxn modelId="{55DA925E-597F-4A85-A4D9-E7FCECD60F4B}" type="presParOf" srcId="{0D47CC83-5B95-40B3-AD8F-37ADC24D51B7}" destId="{9C52B25D-2D58-4D40-9697-7F017DC0C04B}" srcOrd="5" destOrd="0" presId="urn:microsoft.com/office/officeart/2005/8/layout/vList2"/>
    <dgm:cxn modelId="{9E71BA81-5B8C-4C3A-86D5-E7DAAF431F49}" type="presParOf" srcId="{0D47CC83-5B95-40B3-AD8F-37ADC24D51B7}" destId="{6359E72D-67E0-4884-9864-582C1600846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6C266F-FD16-4838-912A-C1D58BD1CB3C}" type="doc">
      <dgm:prSet loTypeId="urn:microsoft.com/office/officeart/2005/8/layout/vList2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08F70CDC-D140-4275-BD7F-857D29B8BDB0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sz="1400" dirty="0"/>
            <a:t>The </a:t>
          </a:r>
          <a:r>
            <a:rPr lang="en-US" sz="1400" b="1" dirty="0"/>
            <a:t>Oil &amp; Gas Integrated sector </a:t>
          </a:r>
          <a:r>
            <a:rPr lang="en-US" sz="1400" dirty="0"/>
            <a:t>leads in market capitalization and offers the highest dividend yield, indicating strong financial stability and shareholder returns. </a:t>
          </a:r>
          <a:endParaRPr lang="en-IN" sz="1400" dirty="0"/>
        </a:p>
      </dgm:t>
    </dgm:pt>
    <dgm:pt modelId="{F2CAC814-F47F-4138-995F-4055F01EECB2}" type="parTrans" cxnId="{35D5A3E1-6A00-44B1-960A-7F0801E68C0A}">
      <dgm:prSet/>
      <dgm:spPr/>
      <dgm:t>
        <a:bodyPr/>
        <a:lstStyle/>
        <a:p>
          <a:endParaRPr lang="en-IN"/>
        </a:p>
      </dgm:t>
    </dgm:pt>
    <dgm:pt modelId="{E72B9EE6-28C2-4DD7-9A4B-3775BE07387F}" type="sibTrans" cxnId="{35D5A3E1-6A00-44B1-960A-7F0801E68C0A}">
      <dgm:prSet/>
      <dgm:spPr/>
      <dgm:t>
        <a:bodyPr/>
        <a:lstStyle/>
        <a:p>
          <a:endParaRPr lang="en-IN"/>
        </a:p>
      </dgm:t>
    </dgm:pt>
    <dgm:pt modelId="{3A984721-8725-4E8C-A2E4-BE84ADD938AE}">
      <dgm:prSet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sz="1400" b="1" dirty="0"/>
            <a:t>Oil &amp; Gas Midstream </a:t>
          </a:r>
          <a:r>
            <a:rPr lang="en-US" sz="1400" dirty="0"/>
            <a:t>shows the highest 1-year price return and strong dividends, suggesting robust performance and investor appeal. </a:t>
          </a:r>
        </a:p>
      </dgm:t>
    </dgm:pt>
    <dgm:pt modelId="{F438062C-25F5-4E6E-8152-1F0D4B8E162D}" type="parTrans" cxnId="{02773F51-3C16-4DD5-BA0D-5264B70F5B9B}">
      <dgm:prSet/>
      <dgm:spPr/>
      <dgm:t>
        <a:bodyPr/>
        <a:lstStyle/>
        <a:p>
          <a:endParaRPr lang="en-IN"/>
        </a:p>
      </dgm:t>
    </dgm:pt>
    <dgm:pt modelId="{9204CF71-F0CA-4F88-9A08-88F047C485B6}" type="sibTrans" cxnId="{02773F51-3C16-4DD5-BA0D-5264B70F5B9B}">
      <dgm:prSet/>
      <dgm:spPr/>
      <dgm:t>
        <a:bodyPr/>
        <a:lstStyle/>
        <a:p>
          <a:endParaRPr lang="en-IN"/>
        </a:p>
      </dgm:t>
    </dgm:pt>
    <dgm:pt modelId="{534B5942-CC91-4986-8F25-B52BDB28537B}">
      <dgm:prSet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sz="1400" b="1" dirty="0"/>
            <a:t>Oil &amp; Gas Equipment &amp; Services </a:t>
          </a:r>
          <a:r>
            <a:rPr lang="en-US" sz="1400" dirty="0"/>
            <a:t>has the lowest P/E ratio and market cap, reflecting weak earnings expectations. </a:t>
          </a:r>
        </a:p>
      </dgm:t>
    </dgm:pt>
    <dgm:pt modelId="{52A31181-00B2-4739-A51B-FFDC20F02D25}" type="parTrans" cxnId="{B03FA69C-9799-4A77-8DF0-96F7FD2557D8}">
      <dgm:prSet/>
      <dgm:spPr/>
      <dgm:t>
        <a:bodyPr/>
        <a:lstStyle/>
        <a:p>
          <a:endParaRPr lang="en-IN"/>
        </a:p>
      </dgm:t>
    </dgm:pt>
    <dgm:pt modelId="{A608761E-B137-458B-9E4F-6FF015C68A7D}" type="sibTrans" cxnId="{B03FA69C-9799-4A77-8DF0-96F7FD2557D8}">
      <dgm:prSet/>
      <dgm:spPr/>
      <dgm:t>
        <a:bodyPr/>
        <a:lstStyle/>
        <a:p>
          <a:endParaRPr lang="en-IN"/>
        </a:p>
      </dgm:t>
    </dgm:pt>
    <dgm:pt modelId="{94634FAF-B099-4854-A301-BCD64F47D4B4}">
      <dgm:prSet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sz="1200" b="1" dirty="0"/>
            <a:t>Oil &amp; Gas Refining &amp; Marketing </a:t>
          </a:r>
          <a:r>
            <a:rPr lang="en-US" sz="1200" dirty="0"/>
            <a:t>has the highest P/E ratio but negative price return, hinting at overvaluation. Oil &amp; Gas E&amp;P displays mid-range metrics but negative returns, suggesting investor caution. Overall, Midstream stands out for balanced growth and yield.</a:t>
          </a:r>
          <a:endParaRPr kumimoji="0" lang="en-US" sz="1200" b="0" i="0" u="none" strike="noStrike" cap="none" spc="0" normalizeH="0" baseline="0" noProof="0" dirty="0">
            <a:ln>
              <a:noFill/>
            </a:ln>
            <a:solidFill>
              <a:prstClr val="black"/>
            </a:solidFill>
            <a:effectLst/>
            <a:uLnTx/>
            <a:uFillTx/>
            <a:latin typeface="Calibri"/>
            <a:ea typeface="+mn-ea"/>
            <a:cs typeface="+mn-cs"/>
          </a:endParaRPr>
        </a:p>
      </dgm:t>
    </dgm:pt>
    <dgm:pt modelId="{7FB47073-C273-4BF3-A3FC-BF2DC51DDC65}" type="parTrans" cxnId="{2CD2B842-FBAD-4E6D-B8D1-3101DCA521DB}">
      <dgm:prSet/>
      <dgm:spPr/>
      <dgm:t>
        <a:bodyPr/>
        <a:lstStyle/>
        <a:p>
          <a:endParaRPr lang="en-IN"/>
        </a:p>
      </dgm:t>
    </dgm:pt>
    <dgm:pt modelId="{A2D8F0D8-6CC8-44BF-9BAC-CF29A7897B33}" type="sibTrans" cxnId="{2CD2B842-FBAD-4E6D-B8D1-3101DCA521DB}">
      <dgm:prSet/>
      <dgm:spPr/>
      <dgm:t>
        <a:bodyPr/>
        <a:lstStyle/>
        <a:p>
          <a:endParaRPr lang="en-IN"/>
        </a:p>
      </dgm:t>
    </dgm:pt>
    <dgm:pt modelId="{0D47CC83-5B95-40B3-AD8F-37ADC24D51B7}" type="pres">
      <dgm:prSet presAssocID="{BD6C266F-FD16-4838-912A-C1D58BD1CB3C}" presName="linear" presStyleCnt="0">
        <dgm:presLayoutVars>
          <dgm:animLvl val="lvl"/>
          <dgm:resizeHandles val="exact"/>
        </dgm:presLayoutVars>
      </dgm:prSet>
      <dgm:spPr/>
    </dgm:pt>
    <dgm:pt modelId="{B3F58D3B-149A-4BE6-86BD-758EAB40442F}" type="pres">
      <dgm:prSet presAssocID="{08F70CDC-D140-4275-BD7F-857D29B8BDB0}" presName="parentText" presStyleLbl="node1" presStyleIdx="0" presStyleCnt="4" custLinFactY="-27378" custLinFactNeighborX="0" custLinFactNeighborY="-100000">
        <dgm:presLayoutVars>
          <dgm:chMax val="0"/>
          <dgm:bulletEnabled val="1"/>
        </dgm:presLayoutVars>
      </dgm:prSet>
      <dgm:spPr/>
    </dgm:pt>
    <dgm:pt modelId="{EC3971D4-37EB-4E0E-9C18-F62F420105BB}" type="pres">
      <dgm:prSet presAssocID="{E72B9EE6-28C2-4DD7-9A4B-3775BE07387F}" presName="spacer" presStyleCnt="0"/>
      <dgm:spPr/>
    </dgm:pt>
    <dgm:pt modelId="{47C5D981-C8B5-440B-BB89-1AA92615676C}" type="pres">
      <dgm:prSet presAssocID="{3A984721-8725-4E8C-A2E4-BE84ADD938A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1529869-043E-4743-B8C6-39EEDE7D1EBA}" type="pres">
      <dgm:prSet presAssocID="{9204CF71-F0CA-4F88-9A08-88F047C485B6}" presName="spacer" presStyleCnt="0"/>
      <dgm:spPr/>
    </dgm:pt>
    <dgm:pt modelId="{BFEFADAC-60FA-4DB6-A143-B98A3FE5234D}" type="pres">
      <dgm:prSet presAssocID="{534B5942-CC91-4986-8F25-B52BDB28537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9D8F282-9AE3-4D8A-B308-0436475C8B21}" type="pres">
      <dgm:prSet presAssocID="{A608761E-B137-458B-9E4F-6FF015C68A7D}" presName="spacer" presStyleCnt="0"/>
      <dgm:spPr/>
    </dgm:pt>
    <dgm:pt modelId="{D765419F-C5FF-461C-9D5D-E3D159008E71}" type="pres">
      <dgm:prSet presAssocID="{94634FAF-B099-4854-A301-BCD64F47D4B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22B2214-FCEB-4634-867F-0651B4A05E92}" type="presOf" srcId="{534B5942-CC91-4986-8F25-B52BDB28537B}" destId="{BFEFADAC-60FA-4DB6-A143-B98A3FE5234D}" srcOrd="0" destOrd="0" presId="urn:microsoft.com/office/officeart/2005/8/layout/vList2"/>
    <dgm:cxn modelId="{2CD2B842-FBAD-4E6D-B8D1-3101DCA521DB}" srcId="{BD6C266F-FD16-4838-912A-C1D58BD1CB3C}" destId="{94634FAF-B099-4854-A301-BCD64F47D4B4}" srcOrd="3" destOrd="0" parTransId="{7FB47073-C273-4BF3-A3FC-BF2DC51DDC65}" sibTransId="{A2D8F0D8-6CC8-44BF-9BAC-CF29A7897B33}"/>
    <dgm:cxn modelId="{02773F51-3C16-4DD5-BA0D-5264B70F5B9B}" srcId="{BD6C266F-FD16-4838-912A-C1D58BD1CB3C}" destId="{3A984721-8725-4E8C-A2E4-BE84ADD938AE}" srcOrd="1" destOrd="0" parTransId="{F438062C-25F5-4E6E-8152-1F0D4B8E162D}" sibTransId="{9204CF71-F0CA-4F88-9A08-88F047C485B6}"/>
    <dgm:cxn modelId="{55BB3F79-AA62-40D9-BA12-01C43A2ACE33}" type="presOf" srcId="{08F70CDC-D140-4275-BD7F-857D29B8BDB0}" destId="{B3F58D3B-149A-4BE6-86BD-758EAB40442F}" srcOrd="0" destOrd="0" presId="urn:microsoft.com/office/officeart/2005/8/layout/vList2"/>
    <dgm:cxn modelId="{AFB19C9C-30EE-444F-B134-5110302BA654}" type="presOf" srcId="{3A984721-8725-4E8C-A2E4-BE84ADD938AE}" destId="{47C5D981-C8B5-440B-BB89-1AA92615676C}" srcOrd="0" destOrd="0" presId="urn:microsoft.com/office/officeart/2005/8/layout/vList2"/>
    <dgm:cxn modelId="{B03FA69C-9799-4A77-8DF0-96F7FD2557D8}" srcId="{BD6C266F-FD16-4838-912A-C1D58BD1CB3C}" destId="{534B5942-CC91-4986-8F25-B52BDB28537B}" srcOrd="2" destOrd="0" parTransId="{52A31181-00B2-4739-A51B-FFDC20F02D25}" sibTransId="{A608761E-B137-458B-9E4F-6FF015C68A7D}"/>
    <dgm:cxn modelId="{D574E8A7-B71E-42D8-B488-514D3EB0768A}" type="presOf" srcId="{94634FAF-B099-4854-A301-BCD64F47D4B4}" destId="{D765419F-C5FF-461C-9D5D-E3D159008E71}" srcOrd="0" destOrd="0" presId="urn:microsoft.com/office/officeart/2005/8/layout/vList2"/>
    <dgm:cxn modelId="{3F5E1DDE-9805-455E-AEC2-FFB4DEBC1585}" type="presOf" srcId="{BD6C266F-FD16-4838-912A-C1D58BD1CB3C}" destId="{0D47CC83-5B95-40B3-AD8F-37ADC24D51B7}" srcOrd="0" destOrd="0" presId="urn:microsoft.com/office/officeart/2005/8/layout/vList2"/>
    <dgm:cxn modelId="{35D5A3E1-6A00-44B1-960A-7F0801E68C0A}" srcId="{BD6C266F-FD16-4838-912A-C1D58BD1CB3C}" destId="{08F70CDC-D140-4275-BD7F-857D29B8BDB0}" srcOrd="0" destOrd="0" parTransId="{F2CAC814-F47F-4138-995F-4055F01EECB2}" sibTransId="{E72B9EE6-28C2-4DD7-9A4B-3775BE07387F}"/>
    <dgm:cxn modelId="{D034192F-3B70-4580-9A68-C27954592D7B}" type="presParOf" srcId="{0D47CC83-5B95-40B3-AD8F-37ADC24D51B7}" destId="{B3F58D3B-149A-4BE6-86BD-758EAB40442F}" srcOrd="0" destOrd="0" presId="urn:microsoft.com/office/officeart/2005/8/layout/vList2"/>
    <dgm:cxn modelId="{D1FBA4FD-4965-4942-AD97-AD499C405D0F}" type="presParOf" srcId="{0D47CC83-5B95-40B3-AD8F-37ADC24D51B7}" destId="{EC3971D4-37EB-4E0E-9C18-F62F420105BB}" srcOrd="1" destOrd="0" presId="urn:microsoft.com/office/officeart/2005/8/layout/vList2"/>
    <dgm:cxn modelId="{C9162335-4899-4F72-835C-19D1B2869410}" type="presParOf" srcId="{0D47CC83-5B95-40B3-AD8F-37ADC24D51B7}" destId="{47C5D981-C8B5-440B-BB89-1AA92615676C}" srcOrd="2" destOrd="0" presId="urn:microsoft.com/office/officeart/2005/8/layout/vList2"/>
    <dgm:cxn modelId="{ED5425DA-C406-4F48-BA41-7754134F52FB}" type="presParOf" srcId="{0D47CC83-5B95-40B3-AD8F-37ADC24D51B7}" destId="{51529869-043E-4743-B8C6-39EEDE7D1EBA}" srcOrd="3" destOrd="0" presId="urn:microsoft.com/office/officeart/2005/8/layout/vList2"/>
    <dgm:cxn modelId="{E20BEC97-28F6-48B2-8D36-E9A15CFCF530}" type="presParOf" srcId="{0D47CC83-5B95-40B3-AD8F-37ADC24D51B7}" destId="{BFEFADAC-60FA-4DB6-A143-B98A3FE5234D}" srcOrd="4" destOrd="0" presId="urn:microsoft.com/office/officeart/2005/8/layout/vList2"/>
    <dgm:cxn modelId="{C224ABD8-7DB5-4476-92AB-067F0F5AB245}" type="presParOf" srcId="{0D47CC83-5B95-40B3-AD8F-37ADC24D51B7}" destId="{A9D8F282-9AE3-4D8A-B308-0436475C8B21}" srcOrd="5" destOrd="0" presId="urn:microsoft.com/office/officeart/2005/8/layout/vList2"/>
    <dgm:cxn modelId="{EFC90C97-F766-47D3-AF5C-4B63DE8CDC4B}" type="presParOf" srcId="{0D47CC83-5B95-40B3-AD8F-37ADC24D51B7}" destId="{D765419F-C5FF-461C-9D5D-E3D159008E7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6C266F-FD16-4838-912A-C1D58BD1CB3C}" type="doc">
      <dgm:prSet loTypeId="urn:microsoft.com/office/officeart/2005/8/layout/vList2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08F70CDC-D140-4275-BD7F-857D29B8BDB0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sz="1400" b="1" dirty="0">
              <a:solidFill>
                <a:prstClr val="black"/>
              </a:solidFill>
            </a:rPr>
            <a:t>Banks - Diversified </a:t>
          </a:r>
          <a:r>
            <a:rPr lang="en-US" sz="1400" dirty="0">
              <a:solidFill>
                <a:prstClr val="black"/>
              </a:solidFill>
            </a:rPr>
            <a:t>leads in market cap and 1-year price return, indicating strong investor confidence. </a:t>
          </a:r>
          <a:endParaRPr lang="en-IN" sz="1400" dirty="0"/>
        </a:p>
      </dgm:t>
    </dgm:pt>
    <dgm:pt modelId="{F2CAC814-F47F-4138-995F-4055F01EECB2}" type="parTrans" cxnId="{35D5A3E1-6A00-44B1-960A-7F0801E68C0A}">
      <dgm:prSet/>
      <dgm:spPr/>
      <dgm:t>
        <a:bodyPr/>
        <a:lstStyle/>
        <a:p>
          <a:endParaRPr lang="en-IN"/>
        </a:p>
      </dgm:t>
    </dgm:pt>
    <dgm:pt modelId="{E72B9EE6-28C2-4DD7-9A4B-3775BE07387F}" type="sibTrans" cxnId="{35D5A3E1-6A00-44B1-960A-7F0801E68C0A}">
      <dgm:prSet/>
      <dgm:spPr/>
      <dgm:t>
        <a:bodyPr/>
        <a:lstStyle/>
        <a:p>
          <a:endParaRPr lang="en-IN"/>
        </a:p>
      </dgm:t>
    </dgm:pt>
    <dgm:pt modelId="{62ADED11-E1B8-4C03-B2CE-8A67A659F2D7}">
      <dgm:prSet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sz="1400" b="1" dirty="0">
              <a:solidFill>
                <a:prstClr val="black"/>
              </a:solidFill>
            </a:rPr>
            <a:t>Credit Services </a:t>
          </a:r>
          <a:r>
            <a:rPr lang="en-US" sz="1400" dirty="0">
              <a:solidFill>
                <a:prstClr val="black"/>
              </a:solidFill>
            </a:rPr>
            <a:t>has the highest P/E ratio, suggesting high growth expectations, while "Banks - Regional" offers the highest dividend yield but the lowest P/E ratio and price return, pointing to a value-oriented, income-generating profile. </a:t>
          </a:r>
        </a:p>
      </dgm:t>
    </dgm:pt>
    <dgm:pt modelId="{DEA3EDCA-BDE9-4EA2-97E3-0AB9B4D65AE3}" type="parTrans" cxnId="{841AE1FB-6C01-4C74-B382-5DC25938C29B}">
      <dgm:prSet/>
      <dgm:spPr/>
      <dgm:t>
        <a:bodyPr/>
        <a:lstStyle/>
        <a:p>
          <a:endParaRPr lang="en-IN"/>
        </a:p>
      </dgm:t>
    </dgm:pt>
    <dgm:pt modelId="{0B8FD495-816E-4A60-9E83-9586D22CDFE1}" type="sibTrans" cxnId="{841AE1FB-6C01-4C74-B382-5DC25938C29B}">
      <dgm:prSet/>
      <dgm:spPr/>
      <dgm:t>
        <a:bodyPr/>
        <a:lstStyle/>
        <a:p>
          <a:endParaRPr lang="en-IN"/>
        </a:p>
      </dgm:t>
    </dgm:pt>
    <dgm:pt modelId="{09DF74BF-33AE-4DA4-99A5-D66F0369EFAC}">
      <dgm:prSet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sz="1400" b="1" dirty="0">
              <a:solidFill>
                <a:prstClr val="black"/>
              </a:solidFill>
            </a:rPr>
            <a:t>Insurance - Diversified </a:t>
          </a:r>
          <a:r>
            <a:rPr lang="en-US" sz="1400" dirty="0">
              <a:solidFill>
                <a:prstClr val="black"/>
              </a:solidFill>
            </a:rPr>
            <a:t>consistently ranks low across all metrics, indicating weaker performance or investor interest. </a:t>
          </a:r>
        </a:p>
      </dgm:t>
    </dgm:pt>
    <dgm:pt modelId="{4F44B304-84EB-4BA2-AB9E-0D50328EDB43}" type="parTrans" cxnId="{1A170FB2-0F72-4DDE-B8BF-D2E6C849D720}">
      <dgm:prSet/>
      <dgm:spPr/>
      <dgm:t>
        <a:bodyPr/>
        <a:lstStyle/>
        <a:p>
          <a:endParaRPr lang="en-IN"/>
        </a:p>
      </dgm:t>
    </dgm:pt>
    <dgm:pt modelId="{463B1BF9-2DBD-4704-9896-5FB9B4B2CAD2}" type="sibTrans" cxnId="{1A170FB2-0F72-4DDE-B8BF-D2E6C849D720}">
      <dgm:prSet/>
      <dgm:spPr/>
      <dgm:t>
        <a:bodyPr/>
        <a:lstStyle/>
        <a:p>
          <a:endParaRPr lang="en-IN"/>
        </a:p>
      </dgm:t>
    </dgm:pt>
    <dgm:pt modelId="{E7C1E484-58CD-4B09-BE2E-8AA5D163541D}">
      <dgm:prSet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sz="1400" b="1" dirty="0">
              <a:solidFill>
                <a:prstClr val="black"/>
              </a:solidFill>
            </a:rPr>
            <a:t>Insurance Brokers </a:t>
          </a:r>
          <a:r>
            <a:rPr lang="en-US" sz="1400" dirty="0">
              <a:solidFill>
                <a:prstClr val="black"/>
              </a:solidFill>
            </a:rPr>
            <a:t>show an unusually high P/E despite low dividend and price return..</a:t>
          </a:r>
          <a:endParaRPr kumimoji="0" lang="en-US" sz="1400" b="0" i="0" u="none" strike="noStrike" cap="none" spc="0" normalizeH="0" baseline="0" noProof="0" dirty="0">
            <a:ln>
              <a:noFill/>
            </a:ln>
            <a:solidFill>
              <a:prstClr val="black"/>
            </a:solidFill>
            <a:effectLst/>
            <a:uLnTx/>
            <a:uFillTx/>
            <a:latin typeface="Calibri"/>
            <a:ea typeface="+mn-ea"/>
            <a:cs typeface="+mn-cs"/>
          </a:endParaRPr>
        </a:p>
      </dgm:t>
    </dgm:pt>
    <dgm:pt modelId="{6C875AD3-2E83-4A40-8FE4-3EDCF7E6E609}" type="parTrans" cxnId="{E2C31FDD-A5B9-466D-99A6-377E41169080}">
      <dgm:prSet/>
      <dgm:spPr/>
      <dgm:t>
        <a:bodyPr/>
        <a:lstStyle/>
        <a:p>
          <a:endParaRPr lang="en-IN"/>
        </a:p>
      </dgm:t>
    </dgm:pt>
    <dgm:pt modelId="{B4A1F86E-0522-460C-8894-3FA2D02EF31A}" type="sibTrans" cxnId="{E2C31FDD-A5B9-466D-99A6-377E41169080}">
      <dgm:prSet/>
      <dgm:spPr/>
      <dgm:t>
        <a:bodyPr/>
        <a:lstStyle/>
        <a:p>
          <a:endParaRPr lang="en-IN"/>
        </a:p>
      </dgm:t>
    </dgm:pt>
    <dgm:pt modelId="{0D47CC83-5B95-40B3-AD8F-37ADC24D51B7}" type="pres">
      <dgm:prSet presAssocID="{BD6C266F-FD16-4838-912A-C1D58BD1CB3C}" presName="linear" presStyleCnt="0">
        <dgm:presLayoutVars>
          <dgm:animLvl val="lvl"/>
          <dgm:resizeHandles val="exact"/>
        </dgm:presLayoutVars>
      </dgm:prSet>
      <dgm:spPr/>
    </dgm:pt>
    <dgm:pt modelId="{B3F58D3B-149A-4BE6-86BD-758EAB40442F}" type="pres">
      <dgm:prSet presAssocID="{08F70CDC-D140-4275-BD7F-857D29B8BDB0}" presName="parentText" presStyleLbl="node1" presStyleIdx="0" presStyleCnt="4" custScaleY="84759" custLinFactY="-27378" custLinFactNeighborX="0" custLinFactNeighborY="-100000">
        <dgm:presLayoutVars>
          <dgm:chMax val="0"/>
          <dgm:bulletEnabled val="1"/>
        </dgm:presLayoutVars>
      </dgm:prSet>
      <dgm:spPr/>
    </dgm:pt>
    <dgm:pt modelId="{EC3971D4-37EB-4E0E-9C18-F62F420105BB}" type="pres">
      <dgm:prSet presAssocID="{E72B9EE6-28C2-4DD7-9A4B-3775BE07387F}" presName="spacer" presStyleCnt="0"/>
      <dgm:spPr/>
    </dgm:pt>
    <dgm:pt modelId="{89ECF58E-75A8-4F2B-82F5-C816151F103E}" type="pres">
      <dgm:prSet presAssocID="{62ADED11-E1B8-4C03-B2CE-8A67A659F2D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EFB94BC-63A0-4360-B609-02384F8C1470}" type="pres">
      <dgm:prSet presAssocID="{0B8FD495-816E-4A60-9E83-9586D22CDFE1}" presName="spacer" presStyleCnt="0"/>
      <dgm:spPr/>
    </dgm:pt>
    <dgm:pt modelId="{CBF73E9A-3667-4C80-A2C3-0DEE248CCAFB}" type="pres">
      <dgm:prSet presAssocID="{09DF74BF-33AE-4DA4-99A5-D66F0369EFA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2575E98-CB78-4C97-85FD-8E7134D0661D}" type="pres">
      <dgm:prSet presAssocID="{463B1BF9-2DBD-4704-9896-5FB9B4B2CAD2}" presName="spacer" presStyleCnt="0"/>
      <dgm:spPr/>
    </dgm:pt>
    <dgm:pt modelId="{44ADC307-CD25-4F4C-B90C-39B753D57424}" type="pres">
      <dgm:prSet presAssocID="{E7C1E484-58CD-4B09-BE2E-8AA5D163541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2BA2D4A-117C-497D-9AE6-3469545E95E8}" type="presOf" srcId="{62ADED11-E1B8-4C03-B2CE-8A67A659F2D7}" destId="{89ECF58E-75A8-4F2B-82F5-C816151F103E}" srcOrd="0" destOrd="0" presId="urn:microsoft.com/office/officeart/2005/8/layout/vList2"/>
    <dgm:cxn modelId="{7806854B-4CB1-4A16-8859-8CB7C8BA4053}" type="presOf" srcId="{09DF74BF-33AE-4DA4-99A5-D66F0369EFAC}" destId="{CBF73E9A-3667-4C80-A2C3-0DEE248CCAFB}" srcOrd="0" destOrd="0" presId="urn:microsoft.com/office/officeart/2005/8/layout/vList2"/>
    <dgm:cxn modelId="{55BB3F79-AA62-40D9-BA12-01C43A2ACE33}" type="presOf" srcId="{08F70CDC-D140-4275-BD7F-857D29B8BDB0}" destId="{B3F58D3B-149A-4BE6-86BD-758EAB40442F}" srcOrd="0" destOrd="0" presId="urn:microsoft.com/office/officeart/2005/8/layout/vList2"/>
    <dgm:cxn modelId="{1A170FB2-0F72-4DDE-B8BF-D2E6C849D720}" srcId="{BD6C266F-FD16-4838-912A-C1D58BD1CB3C}" destId="{09DF74BF-33AE-4DA4-99A5-D66F0369EFAC}" srcOrd="2" destOrd="0" parTransId="{4F44B304-84EB-4BA2-AB9E-0D50328EDB43}" sibTransId="{463B1BF9-2DBD-4704-9896-5FB9B4B2CAD2}"/>
    <dgm:cxn modelId="{B0E55AC2-4420-4F1A-93B5-A6BB79C95788}" type="presOf" srcId="{E7C1E484-58CD-4B09-BE2E-8AA5D163541D}" destId="{44ADC307-CD25-4F4C-B90C-39B753D57424}" srcOrd="0" destOrd="0" presId="urn:microsoft.com/office/officeart/2005/8/layout/vList2"/>
    <dgm:cxn modelId="{E2C31FDD-A5B9-466D-99A6-377E41169080}" srcId="{BD6C266F-FD16-4838-912A-C1D58BD1CB3C}" destId="{E7C1E484-58CD-4B09-BE2E-8AA5D163541D}" srcOrd="3" destOrd="0" parTransId="{6C875AD3-2E83-4A40-8FE4-3EDCF7E6E609}" sibTransId="{B4A1F86E-0522-460C-8894-3FA2D02EF31A}"/>
    <dgm:cxn modelId="{3F5E1DDE-9805-455E-AEC2-FFB4DEBC1585}" type="presOf" srcId="{BD6C266F-FD16-4838-912A-C1D58BD1CB3C}" destId="{0D47CC83-5B95-40B3-AD8F-37ADC24D51B7}" srcOrd="0" destOrd="0" presId="urn:microsoft.com/office/officeart/2005/8/layout/vList2"/>
    <dgm:cxn modelId="{35D5A3E1-6A00-44B1-960A-7F0801E68C0A}" srcId="{BD6C266F-FD16-4838-912A-C1D58BD1CB3C}" destId="{08F70CDC-D140-4275-BD7F-857D29B8BDB0}" srcOrd="0" destOrd="0" parTransId="{F2CAC814-F47F-4138-995F-4055F01EECB2}" sibTransId="{E72B9EE6-28C2-4DD7-9A4B-3775BE07387F}"/>
    <dgm:cxn modelId="{841AE1FB-6C01-4C74-B382-5DC25938C29B}" srcId="{BD6C266F-FD16-4838-912A-C1D58BD1CB3C}" destId="{62ADED11-E1B8-4C03-B2CE-8A67A659F2D7}" srcOrd="1" destOrd="0" parTransId="{DEA3EDCA-BDE9-4EA2-97E3-0AB9B4D65AE3}" sibTransId="{0B8FD495-816E-4A60-9E83-9586D22CDFE1}"/>
    <dgm:cxn modelId="{D034192F-3B70-4580-9A68-C27954592D7B}" type="presParOf" srcId="{0D47CC83-5B95-40B3-AD8F-37ADC24D51B7}" destId="{B3F58D3B-149A-4BE6-86BD-758EAB40442F}" srcOrd="0" destOrd="0" presId="urn:microsoft.com/office/officeart/2005/8/layout/vList2"/>
    <dgm:cxn modelId="{D1FBA4FD-4965-4942-AD97-AD499C405D0F}" type="presParOf" srcId="{0D47CC83-5B95-40B3-AD8F-37ADC24D51B7}" destId="{EC3971D4-37EB-4E0E-9C18-F62F420105BB}" srcOrd="1" destOrd="0" presId="urn:microsoft.com/office/officeart/2005/8/layout/vList2"/>
    <dgm:cxn modelId="{A0287F3B-65A2-436D-8E1B-9EF02F0B6EF3}" type="presParOf" srcId="{0D47CC83-5B95-40B3-AD8F-37ADC24D51B7}" destId="{89ECF58E-75A8-4F2B-82F5-C816151F103E}" srcOrd="2" destOrd="0" presId="urn:microsoft.com/office/officeart/2005/8/layout/vList2"/>
    <dgm:cxn modelId="{D44D27EF-9C8F-40D8-9513-A3601D02CABE}" type="presParOf" srcId="{0D47CC83-5B95-40B3-AD8F-37ADC24D51B7}" destId="{2EFB94BC-63A0-4360-B609-02384F8C1470}" srcOrd="3" destOrd="0" presId="urn:microsoft.com/office/officeart/2005/8/layout/vList2"/>
    <dgm:cxn modelId="{314DF61A-5305-48F0-BDB9-3AB20E95D2E1}" type="presParOf" srcId="{0D47CC83-5B95-40B3-AD8F-37ADC24D51B7}" destId="{CBF73E9A-3667-4C80-A2C3-0DEE248CCAFB}" srcOrd="4" destOrd="0" presId="urn:microsoft.com/office/officeart/2005/8/layout/vList2"/>
    <dgm:cxn modelId="{E855F8D7-9D95-4D9C-B39C-065D55799CB6}" type="presParOf" srcId="{0D47CC83-5B95-40B3-AD8F-37ADC24D51B7}" destId="{12575E98-CB78-4C97-85FD-8E7134D0661D}" srcOrd="5" destOrd="0" presId="urn:microsoft.com/office/officeart/2005/8/layout/vList2"/>
    <dgm:cxn modelId="{8B4D48A7-6750-469D-8BB8-65FDA683DF0E}" type="presParOf" srcId="{0D47CC83-5B95-40B3-AD8F-37ADC24D51B7}" destId="{44ADC307-CD25-4F4C-B90C-39B753D5742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D6C266F-FD16-4838-912A-C1D58BD1CB3C}" type="doc">
      <dgm:prSet loTypeId="urn:microsoft.com/office/officeart/2005/8/layout/vList2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08F70CDC-D140-4275-BD7F-857D29B8BDB0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kumimoji="0" lang="en-US" sz="14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The </a:t>
          </a:r>
          <a:r>
            <a:rPr lang="en-US" sz="1400" b="1" dirty="0"/>
            <a:t>Drug Manufacturers - General </a:t>
          </a:r>
          <a:r>
            <a:rPr lang="en-US" sz="1400" dirty="0"/>
            <a:t>lead in market cap but have moderate P/E ratios and dividend yields.</a:t>
          </a:r>
          <a:endParaRPr lang="en-IN" sz="1400" dirty="0"/>
        </a:p>
      </dgm:t>
    </dgm:pt>
    <dgm:pt modelId="{F2CAC814-F47F-4138-995F-4055F01EECB2}" type="parTrans" cxnId="{35D5A3E1-6A00-44B1-960A-7F0801E68C0A}">
      <dgm:prSet/>
      <dgm:spPr/>
      <dgm:t>
        <a:bodyPr/>
        <a:lstStyle/>
        <a:p>
          <a:endParaRPr lang="en-IN"/>
        </a:p>
      </dgm:t>
    </dgm:pt>
    <dgm:pt modelId="{E72B9EE6-28C2-4DD7-9A4B-3775BE07387F}" type="sibTrans" cxnId="{35D5A3E1-6A00-44B1-960A-7F0801E68C0A}">
      <dgm:prSet/>
      <dgm:spPr/>
      <dgm:t>
        <a:bodyPr/>
        <a:lstStyle/>
        <a:p>
          <a:endParaRPr lang="en-IN"/>
        </a:p>
      </dgm:t>
    </dgm:pt>
    <dgm:pt modelId="{F79AC1EC-7327-4C5E-AA2D-A558FB1E90B0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sz="1400" b="1" dirty="0"/>
            <a:t>Medical Devices </a:t>
          </a:r>
          <a:r>
            <a:rPr lang="en-US" sz="1400" dirty="0"/>
            <a:t>show high market cap, highest P/E ratios, and strong 1-year returns. </a:t>
          </a:r>
        </a:p>
      </dgm:t>
    </dgm:pt>
    <dgm:pt modelId="{8E5A4880-CCFE-4BBA-BFF5-0AE1107498D6}" type="parTrans" cxnId="{18CD6B34-C7F7-4DB2-BD77-8BC74E59A666}">
      <dgm:prSet/>
      <dgm:spPr/>
      <dgm:t>
        <a:bodyPr/>
        <a:lstStyle/>
        <a:p>
          <a:endParaRPr lang="en-IN"/>
        </a:p>
      </dgm:t>
    </dgm:pt>
    <dgm:pt modelId="{A8E452C6-DB3A-463E-B43D-064383A1989A}" type="sibTrans" cxnId="{18CD6B34-C7F7-4DB2-BD77-8BC74E59A666}">
      <dgm:prSet/>
      <dgm:spPr/>
      <dgm:t>
        <a:bodyPr/>
        <a:lstStyle/>
        <a:p>
          <a:endParaRPr lang="en-IN"/>
        </a:p>
      </dgm:t>
    </dgm:pt>
    <dgm:pt modelId="{BC65CC30-7479-416F-A9DF-83D651502F00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sz="1400" b="1" dirty="0"/>
            <a:t>Pharmaceutical</a:t>
          </a:r>
          <a:r>
            <a:rPr lang="en-US" sz="1400" dirty="0"/>
            <a:t> Retailers offer the highest dividend yield. </a:t>
          </a:r>
        </a:p>
      </dgm:t>
    </dgm:pt>
    <dgm:pt modelId="{A2625F87-AE6D-4F68-B1EC-4C116B6D87F2}" type="parTrans" cxnId="{80E49029-26C8-409D-A9B7-6CC1B4C03BA9}">
      <dgm:prSet/>
      <dgm:spPr/>
      <dgm:t>
        <a:bodyPr/>
        <a:lstStyle/>
        <a:p>
          <a:endParaRPr lang="en-IN"/>
        </a:p>
      </dgm:t>
    </dgm:pt>
    <dgm:pt modelId="{2703D34A-E72D-4D35-B2E7-2F69F584C495}" type="sibTrans" cxnId="{80E49029-26C8-409D-A9B7-6CC1B4C03BA9}">
      <dgm:prSet/>
      <dgm:spPr/>
      <dgm:t>
        <a:bodyPr/>
        <a:lstStyle/>
        <a:p>
          <a:endParaRPr lang="en-IN"/>
        </a:p>
      </dgm:t>
    </dgm:pt>
    <dgm:pt modelId="{05677204-5C86-40DA-A22C-A137647CC72D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sz="1400" b="1" dirty="0"/>
            <a:t>Biotechnology</a:t>
          </a:r>
          <a:r>
            <a:rPr lang="en-US" sz="1400" dirty="0"/>
            <a:t> stands out with high P/E ratios but the worst 1-year returns. </a:t>
          </a:r>
        </a:p>
      </dgm:t>
    </dgm:pt>
    <dgm:pt modelId="{CC4AB7A7-51DE-4E84-A00A-32F917F0FED8}" type="parTrans" cxnId="{80BD3D49-8204-46B3-B3D2-41DF4CA307F8}">
      <dgm:prSet/>
      <dgm:spPr/>
      <dgm:t>
        <a:bodyPr/>
        <a:lstStyle/>
        <a:p>
          <a:endParaRPr lang="en-IN"/>
        </a:p>
      </dgm:t>
    </dgm:pt>
    <dgm:pt modelId="{EEBC6AC5-183F-4D6B-8DF8-8C920DFF826A}" type="sibTrans" cxnId="{80BD3D49-8204-46B3-B3D2-41DF4CA307F8}">
      <dgm:prSet/>
      <dgm:spPr/>
      <dgm:t>
        <a:bodyPr/>
        <a:lstStyle/>
        <a:p>
          <a:endParaRPr lang="en-IN"/>
        </a:p>
      </dgm:t>
    </dgm:pt>
    <dgm:pt modelId="{1104F8A9-3280-4A3B-85AE-46D9F506DDD9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sz="1400" b="1" dirty="0"/>
            <a:t>Medical Distribution </a:t>
          </a:r>
          <a:r>
            <a:rPr lang="en-US" sz="1400" dirty="0"/>
            <a:t>combines strong returns with a mid-tier market cap. </a:t>
          </a:r>
        </a:p>
      </dgm:t>
    </dgm:pt>
    <dgm:pt modelId="{973AC06E-8E0E-4A93-AE4E-B8624BD51431}" type="parTrans" cxnId="{6303BA5B-B96A-4038-9987-0ED2B394EB81}">
      <dgm:prSet/>
      <dgm:spPr/>
      <dgm:t>
        <a:bodyPr/>
        <a:lstStyle/>
        <a:p>
          <a:endParaRPr lang="en-IN"/>
        </a:p>
      </dgm:t>
    </dgm:pt>
    <dgm:pt modelId="{4FEDCC26-1DBF-4E5F-BA79-240883B12271}" type="sibTrans" cxnId="{6303BA5B-B96A-4038-9987-0ED2B394EB81}">
      <dgm:prSet/>
      <dgm:spPr/>
      <dgm:t>
        <a:bodyPr/>
        <a:lstStyle/>
        <a:p>
          <a:endParaRPr lang="en-IN"/>
        </a:p>
      </dgm:t>
    </dgm:pt>
    <dgm:pt modelId="{2DA222A3-3DEE-4930-9589-150397D4CBE3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lang="en-US" sz="1400" b="1" dirty="0"/>
            <a:t>Medical Care Facilities </a:t>
          </a:r>
          <a:r>
            <a:rPr lang="en-US" sz="1400" dirty="0"/>
            <a:t>consistently rank low across all metrics. </a:t>
          </a:r>
        </a:p>
      </dgm:t>
    </dgm:pt>
    <dgm:pt modelId="{C09DAB05-022A-4731-81BE-B9F21870DCBE}" type="parTrans" cxnId="{1243B383-795A-44A6-BCA4-BC33016332BD}">
      <dgm:prSet/>
      <dgm:spPr/>
      <dgm:t>
        <a:bodyPr/>
        <a:lstStyle/>
        <a:p>
          <a:endParaRPr lang="en-IN"/>
        </a:p>
      </dgm:t>
    </dgm:pt>
    <dgm:pt modelId="{53B495EE-1BFA-43D1-9E31-22917E3CD118}" type="sibTrans" cxnId="{1243B383-795A-44A6-BCA4-BC33016332BD}">
      <dgm:prSet/>
      <dgm:spPr/>
      <dgm:t>
        <a:bodyPr/>
        <a:lstStyle/>
        <a:p>
          <a:endParaRPr lang="en-IN"/>
        </a:p>
      </dgm:t>
    </dgm:pt>
    <dgm:pt modelId="{0D47CC83-5B95-40B3-AD8F-37ADC24D51B7}" type="pres">
      <dgm:prSet presAssocID="{BD6C266F-FD16-4838-912A-C1D58BD1CB3C}" presName="linear" presStyleCnt="0">
        <dgm:presLayoutVars>
          <dgm:animLvl val="lvl"/>
          <dgm:resizeHandles val="exact"/>
        </dgm:presLayoutVars>
      </dgm:prSet>
      <dgm:spPr/>
    </dgm:pt>
    <dgm:pt modelId="{B3F58D3B-149A-4BE6-86BD-758EAB40442F}" type="pres">
      <dgm:prSet presAssocID="{08F70CDC-D140-4275-BD7F-857D29B8BDB0}" presName="parentText" presStyleLbl="node1" presStyleIdx="0" presStyleCnt="6" custScaleY="84759" custLinFactY="-27378" custLinFactNeighborX="0" custLinFactNeighborY="-100000">
        <dgm:presLayoutVars>
          <dgm:chMax val="0"/>
          <dgm:bulletEnabled val="1"/>
        </dgm:presLayoutVars>
      </dgm:prSet>
      <dgm:spPr/>
    </dgm:pt>
    <dgm:pt modelId="{EC3971D4-37EB-4E0E-9C18-F62F420105BB}" type="pres">
      <dgm:prSet presAssocID="{E72B9EE6-28C2-4DD7-9A4B-3775BE07387F}" presName="spacer" presStyleCnt="0"/>
      <dgm:spPr/>
    </dgm:pt>
    <dgm:pt modelId="{8037DF02-0459-4D10-94BE-9D40C9893A56}" type="pres">
      <dgm:prSet presAssocID="{F79AC1EC-7327-4C5E-AA2D-A558FB1E90B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770636A-5904-468C-94AC-A04944F94118}" type="pres">
      <dgm:prSet presAssocID="{A8E452C6-DB3A-463E-B43D-064383A1989A}" presName="spacer" presStyleCnt="0"/>
      <dgm:spPr/>
    </dgm:pt>
    <dgm:pt modelId="{DBD46763-9840-4CAE-8FEE-456488FC099F}" type="pres">
      <dgm:prSet presAssocID="{BC65CC30-7479-416F-A9DF-83D651502F0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E342A3E-0398-4323-A8B5-F5D1C1010C4C}" type="pres">
      <dgm:prSet presAssocID="{2703D34A-E72D-4D35-B2E7-2F69F584C495}" presName="spacer" presStyleCnt="0"/>
      <dgm:spPr/>
    </dgm:pt>
    <dgm:pt modelId="{104A4E34-0998-4B5B-ACF1-A5A6741358DE}" type="pres">
      <dgm:prSet presAssocID="{05677204-5C86-40DA-A22C-A137647CC72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45EE1C8-B799-40E2-B9C5-54E584CFB85E}" type="pres">
      <dgm:prSet presAssocID="{EEBC6AC5-183F-4D6B-8DF8-8C920DFF826A}" presName="spacer" presStyleCnt="0"/>
      <dgm:spPr/>
    </dgm:pt>
    <dgm:pt modelId="{A49D8617-0A6B-4149-B94E-96396D76722B}" type="pres">
      <dgm:prSet presAssocID="{1104F8A9-3280-4A3B-85AE-46D9F506DDD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23C0EA4-5A36-46CF-9AE9-E77FC36202D3}" type="pres">
      <dgm:prSet presAssocID="{4FEDCC26-1DBF-4E5F-BA79-240883B12271}" presName="spacer" presStyleCnt="0"/>
      <dgm:spPr/>
    </dgm:pt>
    <dgm:pt modelId="{C198954B-3E4B-483A-A852-D13F3E968A69}" type="pres">
      <dgm:prSet presAssocID="{2DA222A3-3DEE-4930-9589-150397D4CBE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456A401-D9C3-4245-AC85-C72C9F7C91D2}" type="presOf" srcId="{BC65CC30-7479-416F-A9DF-83D651502F00}" destId="{DBD46763-9840-4CAE-8FEE-456488FC099F}" srcOrd="0" destOrd="0" presId="urn:microsoft.com/office/officeart/2005/8/layout/vList2"/>
    <dgm:cxn modelId="{80E49029-26C8-409D-A9B7-6CC1B4C03BA9}" srcId="{BD6C266F-FD16-4838-912A-C1D58BD1CB3C}" destId="{BC65CC30-7479-416F-A9DF-83D651502F00}" srcOrd="2" destOrd="0" parTransId="{A2625F87-AE6D-4F68-B1EC-4C116B6D87F2}" sibTransId="{2703D34A-E72D-4D35-B2E7-2F69F584C495}"/>
    <dgm:cxn modelId="{18CD6B34-C7F7-4DB2-BD77-8BC74E59A666}" srcId="{BD6C266F-FD16-4838-912A-C1D58BD1CB3C}" destId="{F79AC1EC-7327-4C5E-AA2D-A558FB1E90B0}" srcOrd="1" destOrd="0" parTransId="{8E5A4880-CCFE-4BBA-BFF5-0AE1107498D6}" sibTransId="{A8E452C6-DB3A-463E-B43D-064383A1989A}"/>
    <dgm:cxn modelId="{152A2636-E00B-4E2B-9D04-475293749657}" type="presOf" srcId="{F79AC1EC-7327-4C5E-AA2D-A558FB1E90B0}" destId="{8037DF02-0459-4D10-94BE-9D40C9893A56}" srcOrd="0" destOrd="0" presId="urn:microsoft.com/office/officeart/2005/8/layout/vList2"/>
    <dgm:cxn modelId="{6303BA5B-B96A-4038-9987-0ED2B394EB81}" srcId="{BD6C266F-FD16-4838-912A-C1D58BD1CB3C}" destId="{1104F8A9-3280-4A3B-85AE-46D9F506DDD9}" srcOrd="4" destOrd="0" parTransId="{973AC06E-8E0E-4A93-AE4E-B8624BD51431}" sibTransId="{4FEDCC26-1DBF-4E5F-BA79-240883B12271}"/>
    <dgm:cxn modelId="{80BD3D49-8204-46B3-B3D2-41DF4CA307F8}" srcId="{BD6C266F-FD16-4838-912A-C1D58BD1CB3C}" destId="{05677204-5C86-40DA-A22C-A137647CC72D}" srcOrd="3" destOrd="0" parTransId="{CC4AB7A7-51DE-4E84-A00A-32F917F0FED8}" sibTransId="{EEBC6AC5-183F-4D6B-8DF8-8C920DFF826A}"/>
    <dgm:cxn modelId="{67DC7F76-0DD1-48C2-BB97-CC7E0B99684D}" type="presOf" srcId="{1104F8A9-3280-4A3B-85AE-46D9F506DDD9}" destId="{A49D8617-0A6B-4149-B94E-96396D76722B}" srcOrd="0" destOrd="0" presId="urn:microsoft.com/office/officeart/2005/8/layout/vList2"/>
    <dgm:cxn modelId="{55BB3F79-AA62-40D9-BA12-01C43A2ACE33}" type="presOf" srcId="{08F70CDC-D140-4275-BD7F-857D29B8BDB0}" destId="{B3F58D3B-149A-4BE6-86BD-758EAB40442F}" srcOrd="0" destOrd="0" presId="urn:microsoft.com/office/officeart/2005/8/layout/vList2"/>
    <dgm:cxn modelId="{1243B383-795A-44A6-BCA4-BC33016332BD}" srcId="{BD6C266F-FD16-4838-912A-C1D58BD1CB3C}" destId="{2DA222A3-3DEE-4930-9589-150397D4CBE3}" srcOrd="5" destOrd="0" parTransId="{C09DAB05-022A-4731-81BE-B9F21870DCBE}" sibTransId="{53B495EE-1BFA-43D1-9E31-22917E3CD118}"/>
    <dgm:cxn modelId="{6A0893A2-B4FE-4B46-A894-0C6A15B01E67}" type="presOf" srcId="{2DA222A3-3DEE-4930-9589-150397D4CBE3}" destId="{C198954B-3E4B-483A-A852-D13F3E968A69}" srcOrd="0" destOrd="0" presId="urn:microsoft.com/office/officeart/2005/8/layout/vList2"/>
    <dgm:cxn modelId="{89B7C0C3-6512-4519-974F-CADCF0414C85}" type="presOf" srcId="{05677204-5C86-40DA-A22C-A137647CC72D}" destId="{104A4E34-0998-4B5B-ACF1-A5A6741358DE}" srcOrd="0" destOrd="0" presId="urn:microsoft.com/office/officeart/2005/8/layout/vList2"/>
    <dgm:cxn modelId="{3F5E1DDE-9805-455E-AEC2-FFB4DEBC1585}" type="presOf" srcId="{BD6C266F-FD16-4838-912A-C1D58BD1CB3C}" destId="{0D47CC83-5B95-40B3-AD8F-37ADC24D51B7}" srcOrd="0" destOrd="0" presId="urn:microsoft.com/office/officeart/2005/8/layout/vList2"/>
    <dgm:cxn modelId="{35D5A3E1-6A00-44B1-960A-7F0801E68C0A}" srcId="{BD6C266F-FD16-4838-912A-C1D58BD1CB3C}" destId="{08F70CDC-D140-4275-BD7F-857D29B8BDB0}" srcOrd="0" destOrd="0" parTransId="{F2CAC814-F47F-4138-995F-4055F01EECB2}" sibTransId="{E72B9EE6-28C2-4DD7-9A4B-3775BE07387F}"/>
    <dgm:cxn modelId="{D034192F-3B70-4580-9A68-C27954592D7B}" type="presParOf" srcId="{0D47CC83-5B95-40B3-AD8F-37ADC24D51B7}" destId="{B3F58D3B-149A-4BE6-86BD-758EAB40442F}" srcOrd="0" destOrd="0" presId="urn:microsoft.com/office/officeart/2005/8/layout/vList2"/>
    <dgm:cxn modelId="{D1FBA4FD-4965-4942-AD97-AD499C405D0F}" type="presParOf" srcId="{0D47CC83-5B95-40B3-AD8F-37ADC24D51B7}" destId="{EC3971D4-37EB-4E0E-9C18-F62F420105BB}" srcOrd="1" destOrd="0" presId="urn:microsoft.com/office/officeart/2005/8/layout/vList2"/>
    <dgm:cxn modelId="{C867D5DA-9443-4948-9550-4D0D27B66023}" type="presParOf" srcId="{0D47CC83-5B95-40B3-AD8F-37ADC24D51B7}" destId="{8037DF02-0459-4D10-94BE-9D40C9893A56}" srcOrd="2" destOrd="0" presId="urn:microsoft.com/office/officeart/2005/8/layout/vList2"/>
    <dgm:cxn modelId="{AC1141B2-9756-43B1-B6C9-AC5C0FF62510}" type="presParOf" srcId="{0D47CC83-5B95-40B3-AD8F-37ADC24D51B7}" destId="{4770636A-5904-468C-94AC-A04944F94118}" srcOrd="3" destOrd="0" presId="urn:microsoft.com/office/officeart/2005/8/layout/vList2"/>
    <dgm:cxn modelId="{E7E39A19-756F-4C06-ABAE-FC2CD83E9B1B}" type="presParOf" srcId="{0D47CC83-5B95-40B3-AD8F-37ADC24D51B7}" destId="{DBD46763-9840-4CAE-8FEE-456488FC099F}" srcOrd="4" destOrd="0" presId="urn:microsoft.com/office/officeart/2005/8/layout/vList2"/>
    <dgm:cxn modelId="{80D9C030-76FB-4251-8F86-E69C5423DB44}" type="presParOf" srcId="{0D47CC83-5B95-40B3-AD8F-37ADC24D51B7}" destId="{8E342A3E-0398-4323-A8B5-F5D1C1010C4C}" srcOrd="5" destOrd="0" presId="urn:microsoft.com/office/officeart/2005/8/layout/vList2"/>
    <dgm:cxn modelId="{50CB57EA-E798-4D77-85EC-82E5EE63E9BF}" type="presParOf" srcId="{0D47CC83-5B95-40B3-AD8F-37ADC24D51B7}" destId="{104A4E34-0998-4B5B-ACF1-A5A6741358DE}" srcOrd="6" destOrd="0" presId="urn:microsoft.com/office/officeart/2005/8/layout/vList2"/>
    <dgm:cxn modelId="{FCFBFF4D-37B9-4F2D-8F2B-6BDFBEFFB5CB}" type="presParOf" srcId="{0D47CC83-5B95-40B3-AD8F-37ADC24D51B7}" destId="{445EE1C8-B799-40E2-B9C5-54E584CFB85E}" srcOrd="7" destOrd="0" presId="urn:microsoft.com/office/officeart/2005/8/layout/vList2"/>
    <dgm:cxn modelId="{E2AD93AF-5D5A-40A5-B4B2-FCD8A596C2E5}" type="presParOf" srcId="{0D47CC83-5B95-40B3-AD8F-37ADC24D51B7}" destId="{A49D8617-0A6B-4149-B94E-96396D76722B}" srcOrd="8" destOrd="0" presId="urn:microsoft.com/office/officeart/2005/8/layout/vList2"/>
    <dgm:cxn modelId="{5873BE4E-5FB1-4AFB-811A-C7445B096CA4}" type="presParOf" srcId="{0D47CC83-5B95-40B3-AD8F-37ADC24D51B7}" destId="{D23C0EA4-5A36-46CF-9AE9-E77FC36202D3}" srcOrd="9" destOrd="0" presId="urn:microsoft.com/office/officeart/2005/8/layout/vList2"/>
    <dgm:cxn modelId="{09931374-FB48-4283-9A18-40ACD7108BE8}" type="presParOf" srcId="{0D47CC83-5B95-40B3-AD8F-37ADC24D51B7}" destId="{C198954B-3E4B-483A-A852-D13F3E968A6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6C266F-FD16-4838-912A-C1D58BD1CB3C}" type="doc">
      <dgm:prSet loTypeId="urn:microsoft.com/office/officeart/2005/8/layout/vList2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08F70CDC-D140-4275-BD7F-857D29B8BDB0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kumimoji="0" lang="en-US" sz="14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Aerospace &amp; Defense </a:t>
          </a:r>
          <a:r>
            <a:rPr kumimoji="0" lang="en-US" sz="14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leads in market capitalization and maintains strong P/E and 1-year returns, signaling robust investor confidence.</a:t>
          </a:r>
          <a:endParaRPr lang="en-IN" sz="1400" dirty="0"/>
        </a:p>
      </dgm:t>
    </dgm:pt>
    <dgm:pt modelId="{F2CAC814-F47F-4138-995F-4055F01EECB2}" type="parTrans" cxnId="{35D5A3E1-6A00-44B1-960A-7F0801E68C0A}">
      <dgm:prSet/>
      <dgm:spPr/>
      <dgm:t>
        <a:bodyPr/>
        <a:lstStyle/>
        <a:p>
          <a:endParaRPr lang="en-IN"/>
        </a:p>
      </dgm:t>
    </dgm:pt>
    <dgm:pt modelId="{E72B9EE6-28C2-4DD7-9A4B-3775BE07387F}" type="sibTrans" cxnId="{35D5A3E1-6A00-44B1-960A-7F0801E68C0A}">
      <dgm:prSet/>
      <dgm:spPr/>
      <dgm:t>
        <a:bodyPr/>
        <a:lstStyle/>
        <a:p>
          <a:endParaRPr lang="en-IN"/>
        </a:p>
      </dgm:t>
    </dgm:pt>
    <dgm:pt modelId="{CA37AE0B-DFA5-4F2D-A813-F5F2C00768E4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kumimoji="0" lang="en-US" sz="14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 </a:t>
          </a:r>
          <a:r>
            <a:rPr kumimoji="0" lang="en-US" sz="14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Engineering &amp; Construction </a:t>
          </a:r>
          <a:r>
            <a:rPr kumimoji="0" lang="en-US" sz="14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has the highest P/E ratio and strong price returns, indicating growth expectations. </a:t>
          </a:r>
          <a:endParaRPr lang="en-IN" sz="1400" dirty="0"/>
        </a:p>
      </dgm:t>
    </dgm:pt>
    <dgm:pt modelId="{CF3052B7-749A-4B6C-812F-5BF226A8DDF6}" type="parTrans" cxnId="{49114AFA-8B26-4F98-A25B-C8B9DDCDC6A3}">
      <dgm:prSet/>
      <dgm:spPr/>
      <dgm:t>
        <a:bodyPr/>
        <a:lstStyle/>
        <a:p>
          <a:endParaRPr lang="en-IN"/>
        </a:p>
      </dgm:t>
    </dgm:pt>
    <dgm:pt modelId="{F4AAC8EA-012A-4B2D-967D-E4D97173D03E}" type="sibTrans" cxnId="{49114AFA-8B26-4F98-A25B-C8B9DDCDC6A3}">
      <dgm:prSet/>
      <dgm:spPr/>
      <dgm:t>
        <a:bodyPr/>
        <a:lstStyle/>
        <a:p>
          <a:endParaRPr lang="en-IN"/>
        </a:p>
      </dgm:t>
    </dgm:pt>
    <dgm:pt modelId="{02A80A65-BDB1-437B-AAA9-D449CEC338FD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kumimoji="0" lang="en-US" sz="14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Airlines</a:t>
          </a:r>
          <a:r>
            <a:rPr kumimoji="0" lang="en-US" sz="14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 show the highest 1-year price return despite mid-range dividend yield and no P/E data shown—suggesting a recent rebound. </a:t>
          </a:r>
          <a:endParaRPr lang="en-IN" sz="1400" dirty="0"/>
        </a:p>
      </dgm:t>
    </dgm:pt>
    <dgm:pt modelId="{59D8A4D8-A41E-4A8F-AFB0-032BDC0C0562}" type="parTrans" cxnId="{6E966088-9675-40C1-AFBA-3CA8146544A2}">
      <dgm:prSet/>
      <dgm:spPr/>
      <dgm:t>
        <a:bodyPr/>
        <a:lstStyle/>
        <a:p>
          <a:endParaRPr lang="en-IN"/>
        </a:p>
      </dgm:t>
    </dgm:pt>
    <dgm:pt modelId="{DFA40061-A77A-4A45-A3EC-75147450D7C0}" type="sibTrans" cxnId="{6E966088-9675-40C1-AFBA-3CA8146544A2}">
      <dgm:prSet/>
      <dgm:spPr/>
      <dgm:t>
        <a:bodyPr/>
        <a:lstStyle/>
        <a:p>
          <a:endParaRPr lang="en-IN"/>
        </a:p>
      </dgm:t>
    </dgm:pt>
    <dgm:pt modelId="{7452AFDE-83FB-4B3F-9039-9DC4C6AE8B3A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kumimoji="0" lang="en-US" sz="14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Tools &amp; Accessories </a:t>
          </a:r>
          <a:r>
            <a:rPr kumimoji="0" lang="en-US" sz="14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and Integrated Freight &amp; Logistics top dividend yields but aren’t prominent in other metrics. </a:t>
          </a:r>
          <a:endParaRPr lang="en-IN" sz="1400" dirty="0"/>
        </a:p>
      </dgm:t>
    </dgm:pt>
    <dgm:pt modelId="{73482E8A-E2BB-4420-97E0-1DA961F79DD5}" type="parTrans" cxnId="{23CEAFF0-41A1-47A5-A0BE-A3078B3DCCF1}">
      <dgm:prSet/>
      <dgm:spPr/>
      <dgm:t>
        <a:bodyPr/>
        <a:lstStyle/>
        <a:p>
          <a:endParaRPr lang="en-IN"/>
        </a:p>
      </dgm:t>
    </dgm:pt>
    <dgm:pt modelId="{77552FB2-25DC-43C7-8D5F-D2894BA5FA70}" type="sibTrans" cxnId="{23CEAFF0-41A1-47A5-A0BE-A3078B3DCCF1}">
      <dgm:prSet/>
      <dgm:spPr/>
      <dgm:t>
        <a:bodyPr/>
        <a:lstStyle/>
        <a:p>
          <a:endParaRPr lang="en-IN"/>
        </a:p>
      </dgm:t>
    </dgm:pt>
    <dgm:pt modelId="{4B4D132C-1DD9-425E-86D4-4284A4177CD3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kumimoji="0" lang="en-US" sz="14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Specialty Industrial Machinery </a:t>
          </a:r>
          <a:r>
            <a:rPr kumimoji="0" lang="en-US" sz="14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consistently performs across metrics.</a:t>
          </a:r>
          <a:endParaRPr lang="en-IN" sz="1400" dirty="0"/>
        </a:p>
      </dgm:t>
    </dgm:pt>
    <dgm:pt modelId="{67FABFC7-B294-45AE-B680-EB33DA269602}" type="parTrans" cxnId="{5F211466-F73F-412E-9520-DD5C18D31727}">
      <dgm:prSet/>
      <dgm:spPr/>
      <dgm:t>
        <a:bodyPr/>
        <a:lstStyle/>
        <a:p>
          <a:endParaRPr lang="en-IN"/>
        </a:p>
      </dgm:t>
    </dgm:pt>
    <dgm:pt modelId="{69199A76-45A1-4172-BF57-AB088502A21C}" type="sibTrans" cxnId="{5F211466-F73F-412E-9520-DD5C18D31727}">
      <dgm:prSet/>
      <dgm:spPr/>
      <dgm:t>
        <a:bodyPr/>
        <a:lstStyle/>
        <a:p>
          <a:endParaRPr lang="en-IN"/>
        </a:p>
      </dgm:t>
    </dgm:pt>
    <dgm:pt modelId="{7A08AF02-6E80-4A39-8D02-5F954654EB67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kumimoji="0" lang="en-US" sz="14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Waste Management </a:t>
          </a:r>
          <a:r>
            <a:rPr kumimoji="0" lang="en-US" sz="14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has low market cap and price return but a relatively high P/E. </a:t>
          </a:r>
          <a:endParaRPr lang="en-IN" sz="1400" dirty="0"/>
        </a:p>
      </dgm:t>
    </dgm:pt>
    <dgm:pt modelId="{12ED0029-09ED-4F90-911D-903DB9FCF7BA}" type="parTrans" cxnId="{865176FA-3982-4CA5-AA3D-645797ED16B6}">
      <dgm:prSet/>
      <dgm:spPr/>
      <dgm:t>
        <a:bodyPr/>
        <a:lstStyle/>
        <a:p>
          <a:endParaRPr lang="en-IN"/>
        </a:p>
      </dgm:t>
    </dgm:pt>
    <dgm:pt modelId="{74506C78-E875-43DF-B174-A3623D2D5F2A}" type="sibTrans" cxnId="{865176FA-3982-4CA5-AA3D-645797ED16B6}">
      <dgm:prSet/>
      <dgm:spPr/>
      <dgm:t>
        <a:bodyPr/>
        <a:lstStyle/>
        <a:p>
          <a:endParaRPr lang="en-IN"/>
        </a:p>
      </dgm:t>
    </dgm:pt>
    <dgm:pt modelId="{0D47CC83-5B95-40B3-AD8F-37ADC24D51B7}" type="pres">
      <dgm:prSet presAssocID="{BD6C266F-FD16-4838-912A-C1D58BD1CB3C}" presName="linear" presStyleCnt="0">
        <dgm:presLayoutVars>
          <dgm:animLvl val="lvl"/>
          <dgm:resizeHandles val="exact"/>
        </dgm:presLayoutVars>
      </dgm:prSet>
      <dgm:spPr/>
    </dgm:pt>
    <dgm:pt modelId="{B3F58D3B-149A-4BE6-86BD-758EAB40442F}" type="pres">
      <dgm:prSet presAssocID="{08F70CDC-D140-4275-BD7F-857D29B8BDB0}" presName="parentText" presStyleLbl="node1" presStyleIdx="0" presStyleCnt="6" custScaleY="147021" custLinFactY="-27378" custLinFactNeighborX="0" custLinFactNeighborY="-100000">
        <dgm:presLayoutVars>
          <dgm:chMax val="0"/>
          <dgm:bulletEnabled val="1"/>
        </dgm:presLayoutVars>
      </dgm:prSet>
      <dgm:spPr/>
    </dgm:pt>
    <dgm:pt modelId="{EC3971D4-37EB-4E0E-9C18-F62F420105BB}" type="pres">
      <dgm:prSet presAssocID="{E72B9EE6-28C2-4DD7-9A4B-3775BE07387F}" presName="spacer" presStyleCnt="0"/>
      <dgm:spPr/>
    </dgm:pt>
    <dgm:pt modelId="{70D074CB-2DFD-42C1-AFC9-A77C1750D7CB}" type="pres">
      <dgm:prSet presAssocID="{CA37AE0B-DFA5-4F2D-A813-F5F2C00768E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82C8382-CD99-457F-8F32-1124214CF00D}" type="pres">
      <dgm:prSet presAssocID="{F4AAC8EA-012A-4B2D-967D-E4D97173D03E}" presName="spacer" presStyleCnt="0"/>
      <dgm:spPr/>
    </dgm:pt>
    <dgm:pt modelId="{CFEEAA9A-08D4-41CE-A07E-8297F9D83250}" type="pres">
      <dgm:prSet presAssocID="{02A80A65-BDB1-437B-AAA9-D449CEC338F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E3A3635-C257-49A6-9788-724673E80ACF}" type="pres">
      <dgm:prSet presAssocID="{DFA40061-A77A-4A45-A3EC-75147450D7C0}" presName="spacer" presStyleCnt="0"/>
      <dgm:spPr/>
    </dgm:pt>
    <dgm:pt modelId="{E5FF1629-FAC3-46D6-88DA-E5044C4F3BB3}" type="pres">
      <dgm:prSet presAssocID="{7452AFDE-83FB-4B3F-9039-9DC4C6AE8B3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52B345B-7EFC-4929-9F1B-CCFFCC42E75E}" type="pres">
      <dgm:prSet presAssocID="{77552FB2-25DC-43C7-8D5F-D2894BA5FA70}" presName="spacer" presStyleCnt="0"/>
      <dgm:spPr/>
    </dgm:pt>
    <dgm:pt modelId="{E4D2C7EE-E327-45E8-B91F-841321CF910F}" type="pres">
      <dgm:prSet presAssocID="{4B4D132C-1DD9-425E-86D4-4284A4177CD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AE51C06-98FC-4058-BF00-04D89BEF8C6F}" type="pres">
      <dgm:prSet presAssocID="{69199A76-45A1-4172-BF57-AB088502A21C}" presName="spacer" presStyleCnt="0"/>
      <dgm:spPr/>
    </dgm:pt>
    <dgm:pt modelId="{608B3756-3164-446A-AC1D-8AE0CAFCC4DE}" type="pres">
      <dgm:prSet presAssocID="{7A08AF02-6E80-4A39-8D02-5F954654EB6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8703106-5F9A-4125-AC66-B9F523AEEB8C}" type="presOf" srcId="{4B4D132C-1DD9-425E-86D4-4284A4177CD3}" destId="{E4D2C7EE-E327-45E8-B91F-841321CF910F}" srcOrd="0" destOrd="0" presId="urn:microsoft.com/office/officeart/2005/8/layout/vList2"/>
    <dgm:cxn modelId="{5F211466-F73F-412E-9520-DD5C18D31727}" srcId="{BD6C266F-FD16-4838-912A-C1D58BD1CB3C}" destId="{4B4D132C-1DD9-425E-86D4-4284A4177CD3}" srcOrd="4" destOrd="0" parTransId="{67FABFC7-B294-45AE-B680-EB33DA269602}" sibTransId="{69199A76-45A1-4172-BF57-AB088502A21C}"/>
    <dgm:cxn modelId="{459FFB73-E6BE-474B-B79F-746BE11E025F}" type="presOf" srcId="{7452AFDE-83FB-4B3F-9039-9DC4C6AE8B3A}" destId="{E5FF1629-FAC3-46D6-88DA-E5044C4F3BB3}" srcOrd="0" destOrd="0" presId="urn:microsoft.com/office/officeart/2005/8/layout/vList2"/>
    <dgm:cxn modelId="{55BB3F79-AA62-40D9-BA12-01C43A2ACE33}" type="presOf" srcId="{08F70CDC-D140-4275-BD7F-857D29B8BDB0}" destId="{B3F58D3B-149A-4BE6-86BD-758EAB40442F}" srcOrd="0" destOrd="0" presId="urn:microsoft.com/office/officeart/2005/8/layout/vList2"/>
    <dgm:cxn modelId="{6E966088-9675-40C1-AFBA-3CA8146544A2}" srcId="{BD6C266F-FD16-4838-912A-C1D58BD1CB3C}" destId="{02A80A65-BDB1-437B-AAA9-D449CEC338FD}" srcOrd="2" destOrd="0" parTransId="{59D8A4D8-A41E-4A8F-AFB0-032BDC0C0562}" sibTransId="{DFA40061-A77A-4A45-A3EC-75147450D7C0}"/>
    <dgm:cxn modelId="{3ECD8F89-B316-4AC6-A6E8-970E6C6C1A70}" type="presOf" srcId="{7A08AF02-6E80-4A39-8D02-5F954654EB67}" destId="{608B3756-3164-446A-AC1D-8AE0CAFCC4DE}" srcOrd="0" destOrd="0" presId="urn:microsoft.com/office/officeart/2005/8/layout/vList2"/>
    <dgm:cxn modelId="{D30DF98D-30EA-4A36-8940-CCBD21903114}" type="presOf" srcId="{CA37AE0B-DFA5-4F2D-A813-F5F2C00768E4}" destId="{70D074CB-2DFD-42C1-AFC9-A77C1750D7CB}" srcOrd="0" destOrd="0" presId="urn:microsoft.com/office/officeart/2005/8/layout/vList2"/>
    <dgm:cxn modelId="{566E23DD-E5CB-4878-873E-CAFBF3C15393}" type="presOf" srcId="{02A80A65-BDB1-437B-AAA9-D449CEC338FD}" destId="{CFEEAA9A-08D4-41CE-A07E-8297F9D83250}" srcOrd="0" destOrd="0" presId="urn:microsoft.com/office/officeart/2005/8/layout/vList2"/>
    <dgm:cxn modelId="{3F5E1DDE-9805-455E-AEC2-FFB4DEBC1585}" type="presOf" srcId="{BD6C266F-FD16-4838-912A-C1D58BD1CB3C}" destId="{0D47CC83-5B95-40B3-AD8F-37ADC24D51B7}" srcOrd="0" destOrd="0" presId="urn:microsoft.com/office/officeart/2005/8/layout/vList2"/>
    <dgm:cxn modelId="{35D5A3E1-6A00-44B1-960A-7F0801E68C0A}" srcId="{BD6C266F-FD16-4838-912A-C1D58BD1CB3C}" destId="{08F70CDC-D140-4275-BD7F-857D29B8BDB0}" srcOrd="0" destOrd="0" parTransId="{F2CAC814-F47F-4138-995F-4055F01EECB2}" sibTransId="{E72B9EE6-28C2-4DD7-9A4B-3775BE07387F}"/>
    <dgm:cxn modelId="{23CEAFF0-41A1-47A5-A0BE-A3078B3DCCF1}" srcId="{BD6C266F-FD16-4838-912A-C1D58BD1CB3C}" destId="{7452AFDE-83FB-4B3F-9039-9DC4C6AE8B3A}" srcOrd="3" destOrd="0" parTransId="{73482E8A-E2BB-4420-97E0-1DA961F79DD5}" sibTransId="{77552FB2-25DC-43C7-8D5F-D2894BA5FA70}"/>
    <dgm:cxn modelId="{49114AFA-8B26-4F98-A25B-C8B9DDCDC6A3}" srcId="{BD6C266F-FD16-4838-912A-C1D58BD1CB3C}" destId="{CA37AE0B-DFA5-4F2D-A813-F5F2C00768E4}" srcOrd="1" destOrd="0" parTransId="{CF3052B7-749A-4B6C-812F-5BF226A8DDF6}" sibTransId="{F4AAC8EA-012A-4B2D-967D-E4D97173D03E}"/>
    <dgm:cxn modelId="{865176FA-3982-4CA5-AA3D-645797ED16B6}" srcId="{BD6C266F-FD16-4838-912A-C1D58BD1CB3C}" destId="{7A08AF02-6E80-4A39-8D02-5F954654EB67}" srcOrd="5" destOrd="0" parTransId="{12ED0029-09ED-4F90-911D-903DB9FCF7BA}" sibTransId="{74506C78-E875-43DF-B174-A3623D2D5F2A}"/>
    <dgm:cxn modelId="{D034192F-3B70-4580-9A68-C27954592D7B}" type="presParOf" srcId="{0D47CC83-5B95-40B3-AD8F-37ADC24D51B7}" destId="{B3F58D3B-149A-4BE6-86BD-758EAB40442F}" srcOrd="0" destOrd="0" presId="urn:microsoft.com/office/officeart/2005/8/layout/vList2"/>
    <dgm:cxn modelId="{D1FBA4FD-4965-4942-AD97-AD499C405D0F}" type="presParOf" srcId="{0D47CC83-5B95-40B3-AD8F-37ADC24D51B7}" destId="{EC3971D4-37EB-4E0E-9C18-F62F420105BB}" srcOrd="1" destOrd="0" presId="urn:microsoft.com/office/officeart/2005/8/layout/vList2"/>
    <dgm:cxn modelId="{6A7F7C15-DB8E-48FA-8B9E-AF2DA8000A89}" type="presParOf" srcId="{0D47CC83-5B95-40B3-AD8F-37ADC24D51B7}" destId="{70D074CB-2DFD-42C1-AFC9-A77C1750D7CB}" srcOrd="2" destOrd="0" presId="urn:microsoft.com/office/officeart/2005/8/layout/vList2"/>
    <dgm:cxn modelId="{96B62550-7CF8-44D7-AED2-A80D91A39E14}" type="presParOf" srcId="{0D47CC83-5B95-40B3-AD8F-37ADC24D51B7}" destId="{A82C8382-CD99-457F-8F32-1124214CF00D}" srcOrd="3" destOrd="0" presId="urn:microsoft.com/office/officeart/2005/8/layout/vList2"/>
    <dgm:cxn modelId="{82B2BA5A-1F04-4D65-AE86-F6CF1A6975B7}" type="presParOf" srcId="{0D47CC83-5B95-40B3-AD8F-37ADC24D51B7}" destId="{CFEEAA9A-08D4-41CE-A07E-8297F9D83250}" srcOrd="4" destOrd="0" presId="urn:microsoft.com/office/officeart/2005/8/layout/vList2"/>
    <dgm:cxn modelId="{5C262845-5031-41C8-8BB0-817485148914}" type="presParOf" srcId="{0D47CC83-5B95-40B3-AD8F-37ADC24D51B7}" destId="{4E3A3635-C257-49A6-9788-724673E80ACF}" srcOrd="5" destOrd="0" presId="urn:microsoft.com/office/officeart/2005/8/layout/vList2"/>
    <dgm:cxn modelId="{DF3C550A-0307-49BA-8C64-821D3AEF3EF7}" type="presParOf" srcId="{0D47CC83-5B95-40B3-AD8F-37ADC24D51B7}" destId="{E5FF1629-FAC3-46D6-88DA-E5044C4F3BB3}" srcOrd="6" destOrd="0" presId="urn:microsoft.com/office/officeart/2005/8/layout/vList2"/>
    <dgm:cxn modelId="{F6A75B06-558C-41E0-8BAD-444A353DEE81}" type="presParOf" srcId="{0D47CC83-5B95-40B3-AD8F-37ADC24D51B7}" destId="{352B345B-7EFC-4929-9F1B-CCFFCC42E75E}" srcOrd="7" destOrd="0" presId="urn:microsoft.com/office/officeart/2005/8/layout/vList2"/>
    <dgm:cxn modelId="{39042000-4912-4D35-920B-8885022A3885}" type="presParOf" srcId="{0D47CC83-5B95-40B3-AD8F-37ADC24D51B7}" destId="{E4D2C7EE-E327-45E8-B91F-841321CF910F}" srcOrd="8" destOrd="0" presId="urn:microsoft.com/office/officeart/2005/8/layout/vList2"/>
    <dgm:cxn modelId="{B046D3BD-543D-4944-B2D0-3AAF5996907E}" type="presParOf" srcId="{0D47CC83-5B95-40B3-AD8F-37ADC24D51B7}" destId="{AAE51C06-98FC-4058-BF00-04D89BEF8C6F}" srcOrd="9" destOrd="0" presId="urn:microsoft.com/office/officeart/2005/8/layout/vList2"/>
    <dgm:cxn modelId="{54E6F880-04FD-450A-BF6D-59BDE3C6D07B}" type="presParOf" srcId="{0D47CC83-5B95-40B3-AD8F-37ADC24D51B7}" destId="{608B3756-3164-446A-AC1D-8AE0CAFCC4D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6C266F-FD16-4838-912A-C1D58BD1CB3C}" type="doc">
      <dgm:prSet loTypeId="urn:microsoft.com/office/officeart/2005/8/layout/vList2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08F70CDC-D140-4275-BD7F-857D29B8BDB0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kumimoji="0" lang="en-US" sz="14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Industrial, and Healthcare Facilities </a:t>
          </a:r>
          <a:r>
            <a:rPr kumimoji="0" lang="en-US" sz="14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REITs dominate market capitalization. </a:t>
          </a:r>
          <a:endParaRPr lang="en-IN" sz="1400" dirty="0"/>
        </a:p>
      </dgm:t>
    </dgm:pt>
    <dgm:pt modelId="{F2CAC814-F47F-4138-995F-4055F01EECB2}" type="parTrans" cxnId="{35D5A3E1-6A00-44B1-960A-7F0801E68C0A}">
      <dgm:prSet/>
      <dgm:spPr/>
      <dgm:t>
        <a:bodyPr/>
        <a:lstStyle/>
        <a:p>
          <a:endParaRPr lang="en-IN"/>
        </a:p>
      </dgm:t>
    </dgm:pt>
    <dgm:pt modelId="{E72B9EE6-28C2-4DD7-9A4B-3775BE07387F}" type="sibTrans" cxnId="{35D5A3E1-6A00-44B1-960A-7F0801E68C0A}">
      <dgm:prSet/>
      <dgm:spPr/>
      <dgm:t>
        <a:bodyPr/>
        <a:lstStyle/>
        <a:p>
          <a:endParaRPr lang="en-IN"/>
        </a:p>
      </dgm:t>
    </dgm:pt>
    <dgm:pt modelId="{CC014868-C02A-4525-9B6B-CA54D97E5E1B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kumimoji="0" lang="en-US" sz="14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Office REITs </a:t>
          </a:r>
          <a:r>
            <a:rPr kumimoji="0" lang="en-US" sz="14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stand out with an exceptionally high average P/E ratio (~3000), suggesting distorted or negative earnings. They also offer the highest dividend yield (6%) but suffer the worst 1-year price return (-20%). </a:t>
          </a:r>
          <a:endParaRPr lang="en-IN" sz="1400" dirty="0"/>
        </a:p>
      </dgm:t>
    </dgm:pt>
    <dgm:pt modelId="{B516F74E-68E5-41C0-8351-7EE4AA00B20F}" type="parTrans" cxnId="{F2E0E78E-BBE1-4BB9-9E8A-D14523A350B6}">
      <dgm:prSet/>
      <dgm:spPr/>
      <dgm:t>
        <a:bodyPr/>
        <a:lstStyle/>
        <a:p>
          <a:endParaRPr lang="en-IN"/>
        </a:p>
      </dgm:t>
    </dgm:pt>
    <dgm:pt modelId="{720E0A95-4577-4692-8909-0F4A0029CA9B}" type="sibTrans" cxnId="{F2E0E78E-BBE1-4BB9-9E8A-D14523A350B6}">
      <dgm:prSet/>
      <dgm:spPr/>
      <dgm:t>
        <a:bodyPr/>
        <a:lstStyle/>
        <a:p>
          <a:endParaRPr lang="en-IN"/>
        </a:p>
      </dgm:t>
    </dgm:pt>
    <dgm:pt modelId="{C7991DAA-8233-4246-AB78-123989F104CA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kumimoji="0" lang="en-US" sz="14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Real Estate Services </a:t>
          </a:r>
          <a:r>
            <a:rPr kumimoji="0" lang="en-US" sz="14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has the best 1-year return (~35%) despite low dividend yield and modest market cap. </a:t>
          </a:r>
          <a:endParaRPr lang="en-IN" sz="1400" dirty="0"/>
        </a:p>
      </dgm:t>
    </dgm:pt>
    <dgm:pt modelId="{5756CF1B-D122-4B8B-AE52-3B21243F0603}" type="parTrans" cxnId="{990E8248-012F-4F8D-8B66-ABFF9CD63FCE}">
      <dgm:prSet/>
      <dgm:spPr/>
      <dgm:t>
        <a:bodyPr/>
        <a:lstStyle/>
        <a:p>
          <a:endParaRPr lang="en-IN"/>
        </a:p>
      </dgm:t>
    </dgm:pt>
    <dgm:pt modelId="{2F9C044A-118C-4A0B-969D-CDFD21D2F87A}" type="sibTrans" cxnId="{990E8248-012F-4F8D-8B66-ABFF9CD63FCE}">
      <dgm:prSet/>
      <dgm:spPr/>
      <dgm:t>
        <a:bodyPr/>
        <a:lstStyle/>
        <a:p>
          <a:endParaRPr lang="en-IN"/>
        </a:p>
      </dgm:t>
    </dgm:pt>
    <dgm:pt modelId="{2ACC34E0-6F08-49A7-839D-C2B54788FB4E}">
      <dgm:prSet phldrT="[Text]" custT="1"/>
      <dgm:spPr/>
      <dgm:t>
        <a:bodyPr/>
        <a:lstStyle/>
        <a:p>
          <a:pPr>
            <a:buClrTx/>
            <a:buSzTx/>
            <a:buFontTx/>
            <a:buAutoNum type="arabicParenR"/>
          </a:pPr>
          <a:r>
            <a:rPr kumimoji="0" lang="en-US" sz="14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Diversified REITs </a:t>
          </a:r>
          <a:r>
            <a:rPr kumimoji="0" lang="en-US" sz="14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offer a strong yield and moderate returns. Overall, high dividend yields often correspond with poor price performance, highlighting investor caution in underperforming sectors like Office and Hotel &amp; Motel REITs.</a:t>
          </a:r>
          <a:endParaRPr lang="en-IN" sz="1400" dirty="0"/>
        </a:p>
      </dgm:t>
    </dgm:pt>
    <dgm:pt modelId="{C9D4736E-357B-40E0-BABD-0CF135E12C11}" type="parTrans" cxnId="{3C3CD286-CE22-4EA7-A1D5-C6CDDFC01D28}">
      <dgm:prSet/>
      <dgm:spPr/>
      <dgm:t>
        <a:bodyPr/>
        <a:lstStyle/>
        <a:p>
          <a:endParaRPr lang="en-IN"/>
        </a:p>
      </dgm:t>
    </dgm:pt>
    <dgm:pt modelId="{3AA85EE9-EB79-45B0-AC4E-8B58C2460413}" type="sibTrans" cxnId="{3C3CD286-CE22-4EA7-A1D5-C6CDDFC01D28}">
      <dgm:prSet/>
      <dgm:spPr/>
      <dgm:t>
        <a:bodyPr/>
        <a:lstStyle/>
        <a:p>
          <a:endParaRPr lang="en-IN"/>
        </a:p>
      </dgm:t>
    </dgm:pt>
    <dgm:pt modelId="{0D47CC83-5B95-40B3-AD8F-37ADC24D51B7}" type="pres">
      <dgm:prSet presAssocID="{BD6C266F-FD16-4838-912A-C1D58BD1CB3C}" presName="linear" presStyleCnt="0">
        <dgm:presLayoutVars>
          <dgm:animLvl val="lvl"/>
          <dgm:resizeHandles val="exact"/>
        </dgm:presLayoutVars>
      </dgm:prSet>
      <dgm:spPr/>
    </dgm:pt>
    <dgm:pt modelId="{B3F58D3B-149A-4BE6-86BD-758EAB40442F}" type="pres">
      <dgm:prSet presAssocID="{08F70CDC-D140-4275-BD7F-857D29B8BDB0}" presName="parentText" presStyleLbl="node1" presStyleIdx="0" presStyleCnt="4" custScaleY="84759" custLinFactY="-27378" custLinFactNeighborX="0" custLinFactNeighborY="-100000">
        <dgm:presLayoutVars>
          <dgm:chMax val="0"/>
          <dgm:bulletEnabled val="1"/>
        </dgm:presLayoutVars>
      </dgm:prSet>
      <dgm:spPr/>
    </dgm:pt>
    <dgm:pt modelId="{EC3971D4-37EB-4E0E-9C18-F62F420105BB}" type="pres">
      <dgm:prSet presAssocID="{E72B9EE6-28C2-4DD7-9A4B-3775BE07387F}" presName="spacer" presStyleCnt="0"/>
      <dgm:spPr/>
    </dgm:pt>
    <dgm:pt modelId="{1D75E72E-08B0-4FB1-BAEC-24F45CEFEAA8}" type="pres">
      <dgm:prSet presAssocID="{CC014868-C02A-4525-9B6B-CA54D97E5E1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41AA1DD-5854-4752-9364-199633AC63A2}" type="pres">
      <dgm:prSet presAssocID="{720E0A95-4577-4692-8909-0F4A0029CA9B}" presName="spacer" presStyleCnt="0"/>
      <dgm:spPr/>
    </dgm:pt>
    <dgm:pt modelId="{7B751254-7FA2-48D4-9D2D-5B2324CD1ECB}" type="pres">
      <dgm:prSet presAssocID="{C7991DAA-8233-4246-AB78-123989F104C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2C4FE7F-B162-4BD4-AF53-4CBD0139BAFD}" type="pres">
      <dgm:prSet presAssocID="{2F9C044A-118C-4A0B-969D-CDFD21D2F87A}" presName="spacer" presStyleCnt="0"/>
      <dgm:spPr/>
    </dgm:pt>
    <dgm:pt modelId="{740C88CE-312F-4338-B991-A1B1150276FE}" type="pres">
      <dgm:prSet presAssocID="{2ACC34E0-6F08-49A7-839D-C2B54788FB4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E33D40F-BA0C-46BF-B2C4-9D58682C813F}" type="presOf" srcId="{C7991DAA-8233-4246-AB78-123989F104CA}" destId="{7B751254-7FA2-48D4-9D2D-5B2324CD1ECB}" srcOrd="0" destOrd="0" presId="urn:microsoft.com/office/officeart/2005/8/layout/vList2"/>
    <dgm:cxn modelId="{990E8248-012F-4F8D-8B66-ABFF9CD63FCE}" srcId="{BD6C266F-FD16-4838-912A-C1D58BD1CB3C}" destId="{C7991DAA-8233-4246-AB78-123989F104CA}" srcOrd="2" destOrd="0" parTransId="{5756CF1B-D122-4B8B-AE52-3B21243F0603}" sibTransId="{2F9C044A-118C-4A0B-969D-CDFD21D2F87A}"/>
    <dgm:cxn modelId="{45609D6B-15B2-4549-A84F-31093EA1E865}" type="presOf" srcId="{2ACC34E0-6F08-49A7-839D-C2B54788FB4E}" destId="{740C88CE-312F-4338-B991-A1B1150276FE}" srcOrd="0" destOrd="0" presId="urn:microsoft.com/office/officeart/2005/8/layout/vList2"/>
    <dgm:cxn modelId="{55BB3F79-AA62-40D9-BA12-01C43A2ACE33}" type="presOf" srcId="{08F70CDC-D140-4275-BD7F-857D29B8BDB0}" destId="{B3F58D3B-149A-4BE6-86BD-758EAB40442F}" srcOrd="0" destOrd="0" presId="urn:microsoft.com/office/officeart/2005/8/layout/vList2"/>
    <dgm:cxn modelId="{3C3CD286-CE22-4EA7-A1D5-C6CDDFC01D28}" srcId="{BD6C266F-FD16-4838-912A-C1D58BD1CB3C}" destId="{2ACC34E0-6F08-49A7-839D-C2B54788FB4E}" srcOrd="3" destOrd="0" parTransId="{C9D4736E-357B-40E0-BABD-0CF135E12C11}" sibTransId="{3AA85EE9-EB79-45B0-AC4E-8B58C2460413}"/>
    <dgm:cxn modelId="{F2E0E78E-BBE1-4BB9-9E8A-D14523A350B6}" srcId="{BD6C266F-FD16-4838-912A-C1D58BD1CB3C}" destId="{CC014868-C02A-4525-9B6B-CA54D97E5E1B}" srcOrd="1" destOrd="0" parTransId="{B516F74E-68E5-41C0-8351-7EE4AA00B20F}" sibTransId="{720E0A95-4577-4692-8909-0F4A0029CA9B}"/>
    <dgm:cxn modelId="{99550EC6-33B5-4F13-94FD-EC42B7D1C910}" type="presOf" srcId="{CC014868-C02A-4525-9B6B-CA54D97E5E1B}" destId="{1D75E72E-08B0-4FB1-BAEC-24F45CEFEAA8}" srcOrd="0" destOrd="0" presId="urn:microsoft.com/office/officeart/2005/8/layout/vList2"/>
    <dgm:cxn modelId="{3F5E1DDE-9805-455E-AEC2-FFB4DEBC1585}" type="presOf" srcId="{BD6C266F-FD16-4838-912A-C1D58BD1CB3C}" destId="{0D47CC83-5B95-40B3-AD8F-37ADC24D51B7}" srcOrd="0" destOrd="0" presId="urn:microsoft.com/office/officeart/2005/8/layout/vList2"/>
    <dgm:cxn modelId="{35D5A3E1-6A00-44B1-960A-7F0801E68C0A}" srcId="{BD6C266F-FD16-4838-912A-C1D58BD1CB3C}" destId="{08F70CDC-D140-4275-BD7F-857D29B8BDB0}" srcOrd="0" destOrd="0" parTransId="{F2CAC814-F47F-4138-995F-4055F01EECB2}" sibTransId="{E72B9EE6-28C2-4DD7-9A4B-3775BE07387F}"/>
    <dgm:cxn modelId="{D034192F-3B70-4580-9A68-C27954592D7B}" type="presParOf" srcId="{0D47CC83-5B95-40B3-AD8F-37ADC24D51B7}" destId="{B3F58D3B-149A-4BE6-86BD-758EAB40442F}" srcOrd="0" destOrd="0" presId="urn:microsoft.com/office/officeart/2005/8/layout/vList2"/>
    <dgm:cxn modelId="{D1FBA4FD-4965-4942-AD97-AD499C405D0F}" type="presParOf" srcId="{0D47CC83-5B95-40B3-AD8F-37ADC24D51B7}" destId="{EC3971D4-37EB-4E0E-9C18-F62F420105BB}" srcOrd="1" destOrd="0" presId="urn:microsoft.com/office/officeart/2005/8/layout/vList2"/>
    <dgm:cxn modelId="{9D818B22-367D-49BB-82F1-8EBBE7FDCA51}" type="presParOf" srcId="{0D47CC83-5B95-40B3-AD8F-37ADC24D51B7}" destId="{1D75E72E-08B0-4FB1-BAEC-24F45CEFEAA8}" srcOrd="2" destOrd="0" presId="urn:microsoft.com/office/officeart/2005/8/layout/vList2"/>
    <dgm:cxn modelId="{E40F1EC1-2159-459A-BF93-DCA65537B8E2}" type="presParOf" srcId="{0D47CC83-5B95-40B3-AD8F-37ADC24D51B7}" destId="{041AA1DD-5854-4752-9364-199633AC63A2}" srcOrd="3" destOrd="0" presId="urn:microsoft.com/office/officeart/2005/8/layout/vList2"/>
    <dgm:cxn modelId="{6F479785-CA34-42BE-BC39-62C01EC7B2D9}" type="presParOf" srcId="{0D47CC83-5B95-40B3-AD8F-37ADC24D51B7}" destId="{7B751254-7FA2-48D4-9D2D-5B2324CD1ECB}" srcOrd="4" destOrd="0" presId="urn:microsoft.com/office/officeart/2005/8/layout/vList2"/>
    <dgm:cxn modelId="{2662BB60-F16F-4DB9-80F3-960AB1AF7736}" type="presParOf" srcId="{0D47CC83-5B95-40B3-AD8F-37ADC24D51B7}" destId="{C2C4FE7F-B162-4BD4-AF53-4CBD0139BAFD}" srcOrd="5" destOrd="0" presId="urn:microsoft.com/office/officeart/2005/8/layout/vList2"/>
    <dgm:cxn modelId="{AD7E28A8-2C2D-470E-99BC-FD524741BFF5}" type="presParOf" srcId="{0D47CC83-5B95-40B3-AD8F-37ADC24D51B7}" destId="{740C88CE-312F-4338-B991-A1B1150276F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58D3B-149A-4BE6-86BD-758EAB40442F}">
      <dsp:nvSpPr>
        <dsp:cNvPr id="0" name=""/>
        <dsp:cNvSpPr/>
      </dsp:nvSpPr>
      <dsp:spPr>
        <a:xfrm>
          <a:off x="0" y="11013"/>
          <a:ext cx="8856133" cy="5569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Specialty Chemicals </a:t>
          </a: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lead with the highest market capitalization and P/E ratio (over 80), indicating strong growth expectations, but show a negative average 1-year price return. </a:t>
          </a:r>
          <a:endParaRPr lang="en-IN" sz="1400" kern="1200" dirty="0"/>
        </a:p>
      </dsp:txBody>
      <dsp:txXfrm>
        <a:off x="27187" y="38200"/>
        <a:ext cx="8801759" cy="502546"/>
      </dsp:txXfrm>
    </dsp:sp>
    <dsp:sp modelId="{14F1390D-EC02-4EED-94C2-B92FA0C398CC}">
      <dsp:nvSpPr>
        <dsp:cNvPr id="0" name=""/>
        <dsp:cNvSpPr/>
      </dsp:nvSpPr>
      <dsp:spPr>
        <a:xfrm>
          <a:off x="0" y="608253"/>
          <a:ext cx="8856133" cy="5569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Chemicals</a:t>
          </a: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 offer the highest dividend yield (around 6.5%) but have the lowest market cap and a negative price return of about -0.6. </a:t>
          </a:r>
          <a:endParaRPr lang="en-IN" sz="1400" kern="1200" dirty="0"/>
        </a:p>
      </dsp:txBody>
      <dsp:txXfrm>
        <a:off x="27187" y="635440"/>
        <a:ext cx="8801759" cy="502546"/>
      </dsp:txXfrm>
    </dsp:sp>
    <dsp:sp modelId="{DD058A85-2997-4234-81AD-5E0F97C39A79}">
      <dsp:nvSpPr>
        <dsp:cNvPr id="0" name=""/>
        <dsp:cNvSpPr/>
      </dsp:nvSpPr>
      <dsp:spPr>
        <a:xfrm>
          <a:off x="0" y="1205493"/>
          <a:ext cx="8856133" cy="5569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Gold</a:t>
          </a: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 stands out with a high market cap, modest P/E ratio (~12), the lowest dividend yield (~1.5%), and the strongest positive 1-year price return (~0.42). </a:t>
          </a:r>
          <a:endParaRPr lang="en-IN" sz="1400" kern="1200" dirty="0"/>
        </a:p>
      </dsp:txBody>
      <dsp:txXfrm>
        <a:off x="27187" y="1232680"/>
        <a:ext cx="8801759" cy="502546"/>
      </dsp:txXfrm>
    </dsp:sp>
    <dsp:sp modelId="{F2D6FA4A-8E9F-4AE6-9135-6F5464AC9A91}">
      <dsp:nvSpPr>
        <dsp:cNvPr id="0" name=""/>
        <dsp:cNvSpPr/>
      </dsp:nvSpPr>
      <dsp:spPr>
        <a:xfrm>
          <a:off x="0" y="1802733"/>
          <a:ext cx="8856133" cy="5569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Building Materials, Agricultural Inputs, Copper, and Steel </a:t>
          </a: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display moderate valuations and mixed price returns, balancing yield and growth prospects.</a:t>
          </a:r>
          <a:endParaRPr lang="en-IN" sz="1400" kern="1200" dirty="0"/>
        </a:p>
      </dsp:txBody>
      <dsp:txXfrm>
        <a:off x="27187" y="1829920"/>
        <a:ext cx="8801759" cy="5025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58D3B-149A-4BE6-86BD-758EAB40442F}">
      <dsp:nvSpPr>
        <dsp:cNvPr id="0" name=""/>
        <dsp:cNvSpPr/>
      </dsp:nvSpPr>
      <dsp:spPr>
        <a:xfrm>
          <a:off x="0" y="0"/>
          <a:ext cx="8995957" cy="57252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Semiconductors</a:t>
          </a: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 lead in total market cap, while Software sectors dominate with the highest P/E ratios, suggesting strong growth expectations.</a:t>
          </a:r>
          <a:endParaRPr lang="en-IN" sz="1400" kern="1200" dirty="0"/>
        </a:p>
      </dsp:txBody>
      <dsp:txXfrm>
        <a:off x="27949" y="27949"/>
        <a:ext cx="8940059" cy="516631"/>
      </dsp:txXfrm>
    </dsp:sp>
    <dsp:sp modelId="{8037DF02-0459-4D10-94BE-9D40C9893A56}">
      <dsp:nvSpPr>
        <dsp:cNvPr id="0" name=""/>
        <dsp:cNvSpPr/>
      </dsp:nvSpPr>
      <dsp:spPr>
        <a:xfrm>
          <a:off x="0" y="583505"/>
          <a:ext cx="8995957" cy="36972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1" kern="1200" dirty="0"/>
            <a:t>High valuations </a:t>
          </a:r>
          <a:r>
            <a:rPr lang="en-US" sz="1400" b="0" kern="1200" dirty="0"/>
            <a:t>contrast with modest dividend yields, especially in Consumer Electronics, which has the lowest yield</a:t>
          </a:r>
          <a:r>
            <a:rPr lang="en-US" sz="1400" b="1" kern="1200" dirty="0"/>
            <a:t>. </a:t>
          </a:r>
          <a:endParaRPr lang="en-US" sz="1400" kern="1200" dirty="0"/>
        </a:p>
      </dsp:txBody>
      <dsp:txXfrm>
        <a:off x="18048" y="601553"/>
        <a:ext cx="8959861" cy="333626"/>
      </dsp:txXfrm>
    </dsp:sp>
    <dsp:sp modelId="{DBD46763-9840-4CAE-8FEE-456488FC099F}">
      <dsp:nvSpPr>
        <dsp:cNvPr id="0" name=""/>
        <dsp:cNvSpPr/>
      </dsp:nvSpPr>
      <dsp:spPr>
        <a:xfrm>
          <a:off x="0" y="962776"/>
          <a:ext cx="8995957" cy="36972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1" kern="1200" dirty="0"/>
            <a:t>Computer Hardware </a:t>
          </a:r>
          <a:r>
            <a:rPr lang="en-US" sz="1400" b="0" kern="1200" dirty="0"/>
            <a:t>stands out with the highest dividend yield and strong 1-year returns, indicating value appeal. </a:t>
          </a:r>
        </a:p>
      </dsp:txBody>
      <dsp:txXfrm>
        <a:off x="18048" y="980824"/>
        <a:ext cx="8959861" cy="333626"/>
      </dsp:txXfrm>
    </dsp:sp>
    <dsp:sp modelId="{104A4E34-0998-4B5B-ACF1-A5A6741358DE}">
      <dsp:nvSpPr>
        <dsp:cNvPr id="0" name=""/>
        <dsp:cNvSpPr/>
      </dsp:nvSpPr>
      <dsp:spPr>
        <a:xfrm>
          <a:off x="0" y="1334218"/>
          <a:ext cx="8995957" cy="36972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1" kern="1200" dirty="0"/>
            <a:t>Electronic Components </a:t>
          </a:r>
          <a:r>
            <a:rPr lang="en-US" sz="1400" b="0" kern="1200" dirty="0"/>
            <a:t>show the highest 1-year return despite lower market cap and yield. </a:t>
          </a:r>
        </a:p>
      </dsp:txBody>
      <dsp:txXfrm>
        <a:off x="18048" y="1352266"/>
        <a:ext cx="8959861" cy="333626"/>
      </dsp:txXfrm>
    </dsp:sp>
    <dsp:sp modelId="{A49D8617-0A6B-4149-B94E-96396D76722B}">
      <dsp:nvSpPr>
        <dsp:cNvPr id="0" name=""/>
        <dsp:cNvSpPr/>
      </dsp:nvSpPr>
      <dsp:spPr>
        <a:xfrm>
          <a:off x="0" y="1721317"/>
          <a:ext cx="8995957" cy="36972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1" kern="1200" dirty="0"/>
            <a:t>Information Technology </a:t>
          </a:r>
          <a:r>
            <a:rPr lang="en-US" sz="1400" b="0" kern="1200" dirty="0"/>
            <a:t>Services exhibit weak performance across returns and P/E, despite moderate market cap, signaling potential undervaluation or declining growth sentiment</a:t>
          </a:r>
          <a:r>
            <a:rPr lang="en-US" sz="1400" b="1" kern="1200" dirty="0"/>
            <a:t>.</a:t>
          </a:r>
          <a:endParaRPr lang="en-US" sz="1400" kern="1200" dirty="0"/>
        </a:p>
      </dsp:txBody>
      <dsp:txXfrm>
        <a:off x="18048" y="1739365"/>
        <a:ext cx="8959861" cy="33362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58D3B-149A-4BE6-86BD-758EAB40442F}">
      <dsp:nvSpPr>
        <dsp:cNvPr id="0" name=""/>
        <dsp:cNvSpPr/>
      </dsp:nvSpPr>
      <dsp:spPr>
        <a:xfrm>
          <a:off x="0" y="0"/>
          <a:ext cx="8995957" cy="7087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Regulated Electric </a:t>
          </a: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holds the largest market cap., while Independent Power Producers lead in average P/E ratio (~47) and 1-year price return (~1.2), indicating strong growth expectations.</a:t>
          </a:r>
          <a:endParaRPr lang="en-IN" sz="1400" b="0" kern="1200" dirty="0"/>
        </a:p>
      </dsp:txBody>
      <dsp:txXfrm>
        <a:off x="34598" y="34598"/>
        <a:ext cx="8926761" cy="639557"/>
      </dsp:txXfrm>
    </dsp:sp>
    <dsp:sp modelId="{70D074CB-2DFD-42C1-AFC9-A77C1750D7CB}">
      <dsp:nvSpPr>
        <dsp:cNvPr id="0" name=""/>
        <dsp:cNvSpPr/>
      </dsp:nvSpPr>
      <dsp:spPr>
        <a:xfrm>
          <a:off x="0" y="722116"/>
          <a:ext cx="8995957" cy="48207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Renewable utilities </a:t>
          </a: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also show high valuation and returns but offer the lowest dividend yields.</a:t>
          </a:r>
          <a:endParaRPr lang="en-IN" sz="1400" kern="1200" dirty="0"/>
        </a:p>
      </dsp:txBody>
      <dsp:txXfrm>
        <a:off x="23533" y="745649"/>
        <a:ext cx="8948891" cy="435010"/>
      </dsp:txXfrm>
    </dsp:sp>
    <dsp:sp modelId="{CFEEAA9A-08D4-41CE-A07E-8297F9D83250}">
      <dsp:nvSpPr>
        <dsp:cNvPr id="0" name=""/>
        <dsp:cNvSpPr/>
      </dsp:nvSpPr>
      <dsp:spPr>
        <a:xfrm>
          <a:off x="0" y="1216553"/>
          <a:ext cx="8995957" cy="48207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Diversified utilities </a:t>
          </a: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provide the highest average dividend yield (~4.2%) but have the lowest P/E and 1-year return, suggesting income over growth. </a:t>
          </a:r>
          <a:endParaRPr lang="en-IN" sz="1400" b="0" kern="1200" dirty="0"/>
        </a:p>
      </dsp:txBody>
      <dsp:txXfrm>
        <a:off x="23533" y="1240086"/>
        <a:ext cx="8948891" cy="435010"/>
      </dsp:txXfrm>
    </dsp:sp>
    <dsp:sp modelId="{E5FF1629-FAC3-46D6-88DA-E5044C4F3BB3}">
      <dsp:nvSpPr>
        <dsp:cNvPr id="0" name=""/>
        <dsp:cNvSpPr/>
      </dsp:nvSpPr>
      <dsp:spPr>
        <a:xfrm>
          <a:off x="0" y="1710991"/>
          <a:ext cx="8995957" cy="48207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Regulated sectors </a:t>
          </a: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(Gas, Water, Electric) show moderate yields and valuations</a:t>
          </a:r>
          <a:r>
            <a: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. </a:t>
          </a:r>
          <a:endParaRPr lang="en-IN" sz="1400" kern="1200" dirty="0"/>
        </a:p>
      </dsp:txBody>
      <dsp:txXfrm>
        <a:off x="23533" y="1734524"/>
        <a:ext cx="8948891" cy="4350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95487-AD26-4069-9054-A458DF27305C}">
      <dsp:nvSpPr>
        <dsp:cNvPr id="0" name=""/>
        <dsp:cNvSpPr/>
      </dsp:nvSpPr>
      <dsp:spPr>
        <a:xfrm>
          <a:off x="0" y="4607485"/>
          <a:ext cx="8297333" cy="10080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 dirty="0"/>
        </a:p>
      </dsp:txBody>
      <dsp:txXfrm>
        <a:off x="0" y="4607485"/>
        <a:ext cx="8297333" cy="544322"/>
      </dsp:txXfrm>
    </dsp:sp>
    <dsp:sp modelId="{9A525E23-5A1B-4CAC-9C38-B35C28406BAA}">
      <dsp:nvSpPr>
        <dsp:cNvPr id="0" name=""/>
        <dsp:cNvSpPr/>
      </dsp:nvSpPr>
      <dsp:spPr>
        <a:xfrm>
          <a:off x="0" y="5131648"/>
          <a:ext cx="8297333" cy="4636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 dirty="0"/>
        </a:p>
      </dsp:txBody>
      <dsp:txXfrm>
        <a:off x="0" y="5131648"/>
        <a:ext cx="8297333" cy="463682"/>
      </dsp:txXfrm>
    </dsp:sp>
    <dsp:sp modelId="{D061B315-61B5-4FAE-824C-096F4916E7DB}">
      <dsp:nvSpPr>
        <dsp:cNvPr id="0" name=""/>
        <dsp:cNvSpPr/>
      </dsp:nvSpPr>
      <dsp:spPr>
        <a:xfrm rot="10800000">
          <a:off x="0" y="3030094"/>
          <a:ext cx="8297333" cy="155031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 dirty="0"/>
        </a:p>
      </dsp:txBody>
      <dsp:txXfrm rot="-10800000">
        <a:off x="0" y="3030094"/>
        <a:ext cx="8297333" cy="544159"/>
      </dsp:txXfrm>
    </dsp:sp>
    <dsp:sp modelId="{A75B9DEC-D5DE-4502-A1FC-9C35391A9A08}">
      <dsp:nvSpPr>
        <dsp:cNvPr id="0" name=""/>
        <dsp:cNvSpPr/>
      </dsp:nvSpPr>
      <dsp:spPr>
        <a:xfrm>
          <a:off x="0" y="3616453"/>
          <a:ext cx="8297333" cy="46354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 dirty="0"/>
        </a:p>
      </dsp:txBody>
      <dsp:txXfrm>
        <a:off x="0" y="3616453"/>
        <a:ext cx="8297333" cy="463543"/>
      </dsp:txXfrm>
    </dsp:sp>
    <dsp:sp modelId="{FECF78C3-B13A-402C-8453-4807046840E8}">
      <dsp:nvSpPr>
        <dsp:cNvPr id="0" name=""/>
        <dsp:cNvSpPr/>
      </dsp:nvSpPr>
      <dsp:spPr>
        <a:xfrm rot="10800000">
          <a:off x="0" y="1537101"/>
          <a:ext cx="8297333" cy="155031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 dirty="0"/>
        </a:p>
      </dsp:txBody>
      <dsp:txXfrm rot="-10800000">
        <a:off x="0" y="1537101"/>
        <a:ext cx="8297333" cy="544159"/>
      </dsp:txXfrm>
    </dsp:sp>
    <dsp:sp modelId="{079DD0C7-CB73-4818-8623-ED88386E88B1}">
      <dsp:nvSpPr>
        <dsp:cNvPr id="0" name=""/>
        <dsp:cNvSpPr/>
      </dsp:nvSpPr>
      <dsp:spPr>
        <a:xfrm>
          <a:off x="0" y="2081261"/>
          <a:ext cx="8297333" cy="46354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 dirty="0"/>
        </a:p>
      </dsp:txBody>
      <dsp:txXfrm>
        <a:off x="0" y="2081261"/>
        <a:ext cx="8297333" cy="463543"/>
      </dsp:txXfrm>
    </dsp:sp>
    <dsp:sp modelId="{4451AB4A-4DFC-4C41-A650-CD6CFB404706}">
      <dsp:nvSpPr>
        <dsp:cNvPr id="0" name=""/>
        <dsp:cNvSpPr/>
      </dsp:nvSpPr>
      <dsp:spPr>
        <a:xfrm rot="10800000">
          <a:off x="0" y="0"/>
          <a:ext cx="8297333" cy="155031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 dirty="0"/>
        </a:p>
      </dsp:txBody>
      <dsp:txXfrm rot="-10800000">
        <a:off x="0" y="0"/>
        <a:ext cx="8297333" cy="544159"/>
      </dsp:txXfrm>
    </dsp:sp>
    <dsp:sp modelId="{3AA5E321-3710-4F4C-8150-F837993EA00E}">
      <dsp:nvSpPr>
        <dsp:cNvPr id="0" name=""/>
        <dsp:cNvSpPr/>
      </dsp:nvSpPr>
      <dsp:spPr>
        <a:xfrm>
          <a:off x="0" y="546069"/>
          <a:ext cx="8297333" cy="46354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b="0" kern="1200" dirty="0"/>
        </a:p>
      </dsp:txBody>
      <dsp:txXfrm>
        <a:off x="0" y="546069"/>
        <a:ext cx="8297333" cy="4635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58D3B-149A-4BE6-86BD-758EAB40442F}">
      <dsp:nvSpPr>
        <dsp:cNvPr id="0" name=""/>
        <dsp:cNvSpPr/>
      </dsp:nvSpPr>
      <dsp:spPr>
        <a:xfrm>
          <a:off x="0" y="31562"/>
          <a:ext cx="8995957" cy="47911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200" kern="1200" dirty="0"/>
            <a:t>"</a:t>
          </a:r>
          <a:r>
            <a:rPr lang="en-US" sz="1200" b="1" kern="1200" dirty="0"/>
            <a:t>Internet Content &amp; Information</a:t>
          </a:r>
          <a:r>
            <a:rPr lang="en-US" sz="1200" kern="1200" dirty="0"/>
            <a:t>" leads in total market capitalization but has moderate P/E ratio and dividend yield, with a positive 1-year price return. </a:t>
          </a:r>
          <a:endParaRPr lang="en-IN" sz="1200" kern="1200" dirty="0"/>
        </a:p>
      </dsp:txBody>
      <dsp:txXfrm>
        <a:off x="23388" y="54950"/>
        <a:ext cx="8949181" cy="432339"/>
      </dsp:txXfrm>
    </dsp:sp>
    <dsp:sp modelId="{83F9D989-F3B0-4BFF-883E-9F4697E41572}">
      <dsp:nvSpPr>
        <dsp:cNvPr id="0" name=""/>
        <dsp:cNvSpPr/>
      </dsp:nvSpPr>
      <dsp:spPr>
        <a:xfrm>
          <a:off x="0" y="548117"/>
          <a:ext cx="8995957" cy="47911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"</a:t>
          </a:r>
          <a:r>
            <a:rPr lang="en-US" sz="1300" b="1" kern="1200" dirty="0"/>
            <a:t>Entertainment</a:t>
          </a:r>
          <a:r>
            <a:rPr lang="en-US" sz="1300" kern="1200" dirty="0"/>
            <a:t>" shows a strong P/E ratio and the highest 1-year price return but moderate market cap and low dividend yield</a:t>
          </a:r>
          <a:endParaRPr lang="en-IN" sz="1300" kern="1200" dirty="0"/>
        </a:p>
      </dsp:txBody>
      <dsp:txXfrm>
        <a:off x="23388" y="571505"/>
        <a:ext cx="8949181" cy="432339"/>
      </dsp:txXfrm>
    </dsp:sp>
    <dsp:sp modelId="{80945D87-8199-43DF-8EE8-05B055AF5D80}">
      <dsp:nvSpPr>
        <dsp:cNvPr id="0" name=""/>
        <dsp:cNvSpPr/>
      </dsp:nvSpPr>
      <dsp:spPr>
        <a:xfrm>
          <a:off x="0" y="1064672"/>
          <a:ext cx="8995957" cy="47911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300" kern="1200" dirty="0"/>
            <a:t>"</a:t>
          </a:r>
          <a:r>
            <a:rPr lang="en-US" sz="1300" b="1" kern="1200" dirty="0"/>
            <a:t>Telecom Services</a:t>
          </a:r>
          <a:r>
            <a:rPr lang="en-US" sz="1300" kern="1200" dirty="0"/>
            <a:t>" features a large market cap and high dividend yield but the lowest P/E ratio and modest price return. </a:t>
          </a:r>
        </a:p>
      </dsp:txBody>
      <dsp:txXfrm>
        <a:off x="23388" y="1088060"/>
        <a:ext cx="8949181" cy="432339"/>
      </dsp:txXfrm>
    </dsp:sp>
    <dsp:sp modelId="{483A9B00-5558-4C38-B0E3-608F38DF24C7}">
      <dsp:nvSpPr>
        <dsp:cNvPr id="0" name=""/>
        <dsp:cNvSpPr/>
      </dsp:nvSpPr>
      <dsp:spPr>
        <a:xfrm>
          <a:off x="0" y="1581227"/>
          <a:ext cx="8995957" cy="47911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300" kern="1200" dirty="0"/>
            <a:t>"</a:t>
          </a:r>
          <a:r>
            <a:rPr lang="en-US" sz="1300" b="1" kern="1200" dirty="0"/>
            <a:t>Electronic Gaming &amp; Multimedia</a:t>
          </a:r>
          <a:r>
            <a:rPr lang="en-US" sz="1300" kern="1200" dirty="0"/>
            <a:t>" has the highest P/E ratio but low market cap and dividend yield, with a strong price return. </a:t>
          </a:r>
        </a:p>
      </dsp:txBody>
      <dsp:txXfrm>
        <a:off x="23388" y="1604615"/>
        <a:ext cx="8949181" cy="432339"/>
      </dsp:txXfrm>
    </dsp:sp>
    <dsp:sp modelId="{40B2575B-3FDA-4150-8EB8-319BCF5E17AA}">
      <dsp:nvSpPr>
        <dsp:cNvPr id="0" name=""/>
        <dsp:cNvSpPr/>
      </dsp:nvSpPr>
      <dsp:spPr>
        <a:xfrm>
          <a:off x="0" y="2097782"/>
          <a:ext cx="8995957" cy="47911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300" kern="1200" dirty="0"/>
            <a:t>"</a:t>
          </a:r>
          <a:r>
            <a:rPr lang="en-US" sz="1300" b="1" kern="1200" dirty="0"/>
            <a:t>Advertising Agencies</a:t>
          </a:r>
          <a:r>
            <a:rPr lang="en-US" sz="1300" kern="1200" dirty="0"/>
            <a:t>" show the lowest market cap and price return but the highest dividend yield.</a:t>
          </a:r>
          <a:endParaRPr lang="en-IN" sz="1300" kern="1200" dirty="0"/>
        </a:p>
      </dsp:txBody>
      <dsp:txXfrm>
        <a:off x="23388" y="2121170"/>
        <a:ext cx="8949181" cy="4323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58D3B-149A-4BE6-86BD-758EAB40442F}">
      <dsp:nvSpPr>
        <dsp:cNvPr id="0" name=""/>
        <dsp:cNvSpPr/>
      </dsp:nvSpPr>
      <dsp:spPr>
        <a:xfrm>
          <a:off x="0" y="91605"/>
          <a:ext cx="8995957" cy="47735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200" b="1" kern="1200" dirty="0"/>
            <a:t>Internet Retail leads </a:t>
          </a:r>
          <a:r>
            <a:rPr lang="en-US" sz="1200" kern="1200" dirty="0"/>
            <a:t>in total market capitalization and has a high average P/E ratio, indicating strong growth expectations but offers moderate dividend yield and price returns. </a:t>
          </a:r>
          <a:endParaRPr lang="en-IN" sz="1200" kern="1200" dirty="0"/>
        </a:p>
      </dsp:txBody>
      <dsp:txXfrm>
        <a:off x="23303" y="114908"/>
        <a:ext cx="8949351" cy="430753"/>
      </dsp:txXfrm>
    </dsp:sp>
    <dsp:sp modelId="{EE0743F5-CCAA-481B-B251-30C1752E04D2}">
      <dsp:nvSpPr>
        <dsp:cNvPr id="0" name=""/>
        <dsp:cNvSpPr/>
      </dsp:nvSpPr>
      <dsp:spPr>
        <a:xfrm>
          <a:off x="0" y="603525"/>
          <a:ext cx="8995957" cy="47735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200" b="1" kern="1200"/>
            <a:t>Auto Manufacturers </a:t>
          </a:r>
          <a:r>
            <a:rPr lang="en-US" sz="1200" kern="1200"/>
            <a:t>show significant market cap and the highest P/E ratio but provide solid dividend yields with modest price returns. </a:t>
          </a:r>
          <a:endParaRPr lang="en-US" sz="1200" kern="1200" dirty="0"/>
        </a:p>
      </dsp:txBody>
      <dsp:txXfrm>
        <a:off x="23303" y="626828"/>
        <a:ext cx="8949351" cy="430753"/>
      </dsp:txXfrm>
    </dsp:sp>
    <dsp:sp modelId="{662B85BD-2AF0-47DB-BA7D-25566E261866}">
      <dsp:nvSpPr>
        <dsp:cNvPr id="0" name=""/>
        <dsp:cNvSpPr/>
      </dsp:nvSpPr>
      <dsp:spPr>
        <a:xfrm>
          <a:off x="0" y="1115445"/>
          <a:ext cx="8995957" cy="47735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200" b="1" kern="1200" dirty="0"/>
            <a:t>Luxury Goods </a:t>
          </a:r>
          <a:r>
            <a:rPr lang="en-US" sz="1200" kern="1200" dirty="0"/>
            <a:t>have lower market cap but exhibit the highest 1-year price return despite a low dividend yield and moderate P/E ratio. </a:t>
          </a:r>
        </a:p>
      </dsp:txBody>
      <dsp:txXfrm>
        <a:off x="23303" y="1138748"/>
        <a:ext cx="8949351" cy="430753"/>
      </dsp:txXfrm>
    </dsp:sp>
    <dsp:sp modelId="{04FA71A8-8013-4EC9-9EE7-AD58EFA72ED1}">
      <dsp:nvSpPr>
        <dsp:cNvPr id="0" name=""/>
        <dsp:cNvSpPr/>
      </dsp:nvSpPr>
      <dsp:spPr>
        <a:xfrm>
          <a:off x="0" y="1627365"/>
          <a:ext cx="8995957" cy="47735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200" b="1" kern="1200" dirty="0"/>
            <a:t>Leisure and Auto Parts sectors </a:t>
          </a:r>
          <a:r>
            <a:rPr lang="en-US" sz="1200" kern="1200" dirty="0"/>
            <a:t>offer the highest dividend yields, while Resorts &amp; Casinos display the lowest price return and moderate P/E ratio, suggesting cautious investor sentiment. </a:t>
          </a:r>
          <a:endParaRPr kumimoji="0" lang="en-US" sz="1200" b="0" i="0" u="none" strike="noStrike" kern="1200" cap="none" spc="0" normalizeH="0" baseline="0" noProof="0" dirty="0">
            <a:ln>
              <a:noFill/>
            </a:ln>
            <a:solidFill>
              <a:prstClr val="black"/>
            </a:solidFill>
            <a:effectLst/>
            <a:uLnTx/>
            <a:uFillTx/>
            <a:latin typeface="Calibri"/>
            <a:ea typeface="+mn-ea"/>
            <a:cs typeface="+mn-cs"/>
          </a:endParaRPr>
        </a:p>
      </dsp:txBody>
      <dsp:txXfrm>
        <a:off x="23303" y="1650668"/>
        <a:ext cx="8949351" cy="4307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58D3B-149A-4BE6-86BD-758EAB40442F}">
      <dsp:nvSpPr>
        <dsp:cNvPr id="0" name=""/>
        <dsp:cNvSpPr/>
      </dsp:nvSpPr>
      <dsp:spPr>
        <a:xfrm>
          <a:off x="0" y="0"/>
          <a:ext cx="8995957" cy="5187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kern="1200" dirty="0"/>
            <a:t>Discount Stores dominate total market capitalization and exhibit the highest average P/E ratio, indicating strong growth expectations. Despite their large size, they have a moderate dividend yield and modest price returns. </a:t>
          </a:r>
          <a:endParaRPr lang="en-IN" sz="1400" kern="1200" dirty="0"/>
        </a:p>
      </dsp:txBody>
      <dsp:txXfrm>
        <a:off x="25323" y="25323"/>
        <a:ext cx="8945311" cy="468107"/>
      </dsp:txXfrm>
    </dsp:sp>
    <dsp:sp modelId="{D3DD40AF-9DE7-428B-8483-46501B0F012D}">
      <dsp:nvSpPr>
        <dsp:cNvPr id="0" name=""/>
        <dsp:cNvSpPr/>
      </dsp:nvSpPr>
      <dsp:spPr>
        <a:xfrm>
          <a:off x="0" y="562230"/>
          <a:ext cx="8995957" cy="5187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Tobacco, while smaller in market cap, offers the highest dividend yield but lower P/E and strong price returns. </a:t>
          </a:r>
        </a:p>
      </dsp:txBody>
      <dsp:txXfrm>
        <a:off x="25323" y="587553"/>
        <a:ext cx="8945311" cy="468107"/>
      </dsp:txXfrm>
    </dsp:sp>
    <dsp:sp modelId="{4A5FAEF6-76A8-4B2E-9872-3F5393D2AC81}">
      <dsp:nvSpPr>
        <dsp:cNvPr id="0" name=""/>
        <dsp:cNvSpPr/>
      </dsp:nvSpPr>
      <dsp:spPr>
        <a:xfrm>
          <a:off x="0" y="1065229"/>
          <a:ext cx="8995957" cy="5187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 </a:t>
          </a:r>
          <a:r>
            <a:rPr lang="en-US" sz="1400" kern="1200" dirty="0"/>
            <a:t>Grocery Stores show high price returns but low market cap and dividend yield, suggesting potential undervaluation. </a:t>
          </a:r>
        </a:p>
      </dsp:txBody>
      <dsp:txXfrm>
        <a:off x="25323" y="1090552"/>
        <a:ext cx="8945311" cy="468107"/>
      </dsp:txXfrm>
    </dsp:sp>
    <dsp:sp modelId="{6359E72D-67E0-4884-9864-582C1600846D}">
      <dsp:nvSpPr>
        <dsp:cNvPr id="0" name=""/>
        <dsp:cNvSpPr/>
      </dsp:nvSpPr>
      <dsp:spPr>
        <a:xfrm>
          <a:off x="0" y="1597567"/>
          <a:ext cx="8995957" cy="5187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 </a:t>
          </a:r>
          <a:r>
            <a:rPr lang="en-US" sz="1400" kern="1200" dirty="0"/>
            <a:t>Brewers have the lowest P/E ratios and negative price returns despite moderate dividend yields, reflecting sector challenges</a:t>
          </a:r>
          <a:endParaRPr kumimoji="0" lang="en-US" sz="1400" b="0" i="0" u="none" strike="noStrike" kern="1200" cap="none" spc="0" normalizeH="0" baseline="0" noProof="0" dirty="0">
            <a:ln>
              <a:noFill/>
            </a:ln>
            <a:solidFill>
              <a:prstClr val="black"/>
            </a:solidFill>
            <a:effectLst/>
            <a:uLnTx/>
            <a:uFillTx/>
            <a:latin typeface="Calibri"/>
            <a:ea typeface="+mn-ea"/>
            <a:cs typeface="+mn-cs"/>
          </a:endParaRPr>
        </a:p>
      </dsp:txBody>
      <dsp:txXfrm>
        <a:off x="25323" y="1622890"/>
        <a:ext cx="8945311" cy="4681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58D3B-149A-4BE6-86BD-758EAB40442F}">
      <dsp:nvSpPr>
        <dsp:cNvPr id="0" name=""/>
        <dsp:cNvSpPr/>
      </dsp:nvSpPr>
      <dsp:spPr>
        <a:xfrm>
          <a:off x="0" y="0"/>
          <a:ext cx="8995957" cy="4804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kern="1200" dirty="0"/>
            <a:t>The </a:t>
          </a:r>
          <a:r>
            <a:rPr lang="en-US" sz="1400" b="1" kern="1200" dirty="0"/>
            <a:t>Oil &amp; Gas Integrated sector </a:t>
          </a:r>
          <a:r>
            <a:rPr lang="en-US" sz="1400" kern="1200" dirty="0"/>
            <a:t>leads in market capitalization and offers the highest dividend yield, indicating strong financial stability and shareholder returns. </a:t>
          </a:r>
          <a:endParaRPr lang="en-IN" sz="1400" kern="1200" dirty="0"/>
        </a:p>
      </dsp:txBody>
      <dsp:txXfrm>
        <a:off x="23456" y="23456"/>
        <a:ext cx="8949045" cy="433587"/>
      </dsp:txXfrm>
    </dsp:sp>
    <dsp:sp modelId="{47C5D981-C8B5-440B-BB89-1AA92615676C}">
      <dsp:nvSpPr>
        <dsp:cNvPr id="0" name=""/>
        <dsp:cNvSpPr/>
      </dsp:nvSpPr>
      <dsp:spPr>
        <a:xfrm>
          <a:off x="0" y="494861"/>
          <a:ext cx="8995957" cy="4804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1" kern="1200" dirty="0"/>
            <a:t>Oil &amp; Gas Midstream </a:t>
          </a:r>
          <a:r>
            <a:rPr lang="en-US" sz="1400" kern="1200" dirty="0"/>
            <a:t>shows the highest 1-year price return and strong dividends, suggesting robust performance and investor appeal. </a:t>
          </a:r>
        </a:p>
      </dsp:txBody>
      <dsp:txXfrm>
        <a:off x="23456" y="518317"/>
        <a:ext cx="8949045" cy="433587"/>
      </dsp:txXfrm>
    </dsp:sp>
    <dsp:sp modelId="{BFEFADAC-60FA-4DB6-A143-B98A3FE5234D}">
      <dsp:nvSpPr>
        <dsp:cNvPr id="0" name=""/>
        <dsp:cNvSpPr/>
      </dsp:nvSpPr>
      <dsp:spPr>
        <a:xfrm>
          <a:off x="0" y="989114"/>
          <a:ext cx="8995957" cy="4804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1" kern="1200" dirty="0"/>
            <a:t>Oil &amp; Gas Equipment &amp; Services </a:t>
          </a:r>
          <a:r>
            <a:rPr lang="en-US" sz="1400" kern="1200" dirty="0"/>
            <a:t>has the lowest P/E ratio and market cap, reflecting weak earnings expectations. </a:t>
          </a:r>
        </a:p>
      </dsp:txBody>
      <dsp:txXfrm>
        <a:off x="23456" y="1012570"/>
        <a:ext cx="8949045" cy="433587"/>
      </dsp:txXfrm>
    </dsp:sp>
    <dsp:sp modelId="{D765419F-C5FF-461C-9D5D-E3D159008E71}">
      <dsp:nvSpPr>
        <dsp:cNvPr id="0" name=""/>
        <dsp:cNvSpPr/>
      </dsp:nvSpPr>
      <dsp:spPr>
        <a:xfrm>
          <a:off x="0" y="1483366"/>
          <a:ext cx="8995957" cy="4804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200" b="1" kern="1200" dirty="0"/>
            <a:t>Oil &amp; Gas Refining &amp; Marketing </a:t>
          </a:r>
          <a:r>
            <a:rPr lang="en-US" sz="1200" kern="1200" dirty="0"/>
            <a:t>has the highest P/E ratio but negative price return, hinting at overvaluation. Oil &amp; Gas E&amp;P displays mid-range metrics but negative returns, suggesting investor caution. Overall, Midstream stands out for balanced growth and yield.</a:t>
          </a:r>
          <a:endParaRPr kumimoji="0" lang="en-US" sz="1200" b="0" i="0" u="none" strike="noStrike" kern="1200" cap="none" spc="0" normalizeH="0" baseline="0" noProof="0" dirty="0">
            <a:ln>
              <a:noFill/>
            </a:ln>
            <a:solidFill>
              <a:prstClr val="black"/>
            </a:solidFill>
            <a:effectLst/>
            <a:uLnTx/>
            <a:uFillTx/>
            <a:latin typeface="Calibri"/>
            <a:ea typeface="+mn-ea"/>
            <a:cs typeface="+mn-cs"/>
          </a:endParaRPr>
        </a:p>
      </dsp:txBody>
      <dsp:txXfrm>
        <a:off x="23456" y="1506822"/>
        <a:ext cx="8949045" cy="4335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58D3B-149A-4BE6-86BD-758EAB40442F}">
      <dsp:nvSpPr>
        <dsp:cNvPr id="0" name=""/>
        <dsp:cNvSpPr/>
      </dsp:nvSpPr>
      <dsp:spPr>
        <a:xfrm>
          <a:off x="0" y="0"/>
          <a:ext cx="8995957" cy="42337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1" kern="1200" dirty="0">
              <a:solidFill>
                <a:prstClr val="black"/>
              </a:solidFill>
            </a:rPr>
            <a:t>Banks - Diversified </a:t>
          </a:r>
          <a:r>
            <a:rPr lang="en-US" sz="1400" kern="1200" dirty="0">
              <a:solidFill>
                <a:prstClr val="black"/>
              </a:solidFill>
            </a:rPr>
            <a:t>leads in market cap and 1-year price return, indicating strong investor confidence. </a:t>
          </a:r>
          <a:endParaRPr lang="en-IN" sz="1400" kern="1200" dirty="0"/>
        </a:p>
      </dsp:txBody>
      <dsp:txXfrm>
        <a:off x="20668" y="20668"/>
        <a:ext cx="8954621" cy="382040"/>
      </dsp:txXfrm>
    </dsp:sp>
    <dsp:sp modelId="{89ECF58E-75A8-4F2B-82F5-C816151F103E}">
      <dsp:nvSpPr>
        <dsp:cNvPr id="0" name=""/>
        <dsp:cNvSpPr/>
      </dsp:nvSpPr>
      <dsp:spPr>
        <a:xfrm>
          <a:off x="0" y="437599"/>
          <a:ext cx="8995957" cy="49950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1" kern="1200" dirty="0">
              <a:solidFill>
                <a:prstClr val="black"/>
              </a:solidFill>
            </a:rPr>
            <a:t>Credit Services </a:t>
          </a:r>
          <a:r>
            <a:rPr lang="en-US" sz="1400" kern="1200" dirty="0">
              <a:solidFill>
                <a:prstClr val="black"/>
              </a:solidFill>
            </a:rPr>
            <a:t>has the highest P/E ratio, suggesting high growth expectations, while "Banks - Regional" offers the highest dividend yield but the lowest P/E ratio and price return, pointing to a value-oriented, income-generating profile. </a:t>
          </a:r>
        </a:p>
      </dsp:txBody>
      <dsp:txXfrm>
        <a:off x="24384" y="461983"/>
        <a:ext cx="8947189" cy="450738"/>
      </dsp:txXfrm>
    </dsp:sp>
    <dsp:sp modelId="{CBF73E9A-3667-4C80-A2C3-0DEE248CCAFB}">
      <dsp:nvSpPr>
        <dsp:cNvPr id="0" name=""/>
        <dsp:cNvSpPr/>
      </dsp:nvSpPr>
      <dsp:spPr>
        <a:xfrm>
          <a:off x="0" y="951239"/>
          <a:ext cx="8995957" cy="49950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1" kern="1200" dirty="0">
              <a:solidFill>
                <a:prstClr val="black"/>
              </a:solidFill>
            </a:rPr>
            <a:t>Insurance - Diversified </a:t>
          </a:r>
          <a:r>
            <a:rPr lang="en-US" sz="1400" kern="1200" dirty="0">
              <a:solidFill>
                <a:prstClr val="black"/>
              </a:solidFill>
            </a:rPr>
            <a:t>consistently ranks low across all metrics, indicating weaker performance or investor interest. </a:t>
          </a:r>
        </a:p>
      </dsp:txBody>
      <dsp:txXfrm>
        <a:off x="24384" y="975623"/>
        <a:ext cx="8947189" cy="450738"/>
      </dsp:txXfrm>
    </dsp:sp>
    <dsp:sp modelId="{44ADC307-CD25-4F4C-B90C-39B753D57424}">
      <dsp:nvSpPr>
        <dsp:cNvPr id="0" name=""/>
        <dsp:cNvSpPr/>
      </dsp:nvSpPr>
      <dsp:spPr>
        <a:xfrm>
          <a:off x="0" y="1464878"/>
          <a:ext cx="8995957" cy="49950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1" kern="1200" dirty="0">
              <a:solidFill>
                <a:prstClr val="black"/>
              </a:solidFill>
            </a:rPr>
            <a:t>Insurance Brokers </a:t>
          </a:r>
          <a:r>
            <a:rPr lang="en-US" sz="1400" kern="1200" dirty="0">
              <a:solidFill>
                <a:prstClr val="black"/>
              </a:solidFill>
            </a:rPr>
            <a:t>show an unusually high P/E despite low dividend and price return..</a:t>
          </a:r>
          <a:endParaRPr kumimoji="0" lang="en-US" sz="1400" b="0" i="0" u="none" strike="noStrike" kern="1200" cap="none" spc="0" normalizeH="0" baseline="0" noProof="0" dirty="0">
            <a:ln>
              <a:noFill/>
            </a:ln>
            <a:solidFill>
              <a:prstClr val="black"/>
            </a:solidFill>
            <a:effectLst/>
            <a:uLnTx/>
            <a:uFillTx/>
            <a:latin typeface="Calibri"/>
            <a:ea typeface="+mn-ea"/>
            <a:cs typeface="+mn-cs"/>
          </a:endParaRPr>
        </a:p>
      </dsp:txBody>
      <dsp:txXfrm>
        <a:off x="24384" y="1489262"/>
        <a:ext cx="8947189" cy="4507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58D3B-149A-4BE6-86BD-758EAB40442F}">
      <dsp:nvSpPr>
        <dsp:cNvPr id="0" name=""/>
        <dsp:cNvSpPr/>
      </dsp:nvSpPr>
      <dsp:spPr>
        <a:xfrm>
          <a:off x="0" y="0"/>
          <a:ext cx="8995957" cy="27451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The </a:t>
          </a:r>
          <a:r>
            <a:rPr lang="en-US" sz="1400" b="1" kern="1200" dirty="0"/>
            <a:t>Drug Manufacturers - General </a:t>
          </a:r>
          <a:r>
            <a:rPr lang="en-US" sz="1400" kern="1200" dirty="0"/>
            <a:t>lead in market cap but have moderate P/E ratios and dividend yields.</a:t>
          </a:r>
          <a:endParaRPr lang="en-IN" sz="1400" kern="1200" dirty="0"/>
        </a:p>
      </dsp:txBody>
      <dsp:txXfrm>
        <a:off x="13401" y="13401"/>
        <a:ext cx="8969155" cy="247717"/>
      </dsp:txXfrm>
    </dsp:sp>
    <dsp:sp modelId="{8037DF02-0459-4D10-94BE-9D40C9893A56}">
      <dsp:nvSpPr>
        <dsp:cNvPr id="0" name=""/>
        <dsp:cNvSpPr/>
      </dsp:nvSpPr>
      <dsp:spPr>
        <a:xfrm>
          <a:off x="0" y="289013"/>
          <a:ext cx="8995957" cy="32388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1" kern="1200" dirty="0"/>
            <a:t>Medical Devices </a:t>
          </a:r>
          <a:r>
            <a:rPr lang="en-US" sz="1400" kern="1200" dirty="0"/>
            <a:t>show high market cap, highest P/E ratios, and strong 1-year returns. </a:t>
          </a:r>
        </a:p>
      </dsp:txBody>
      <dsp:txXfrm>
        <a:off x="15811" y="304824"/>
        <a:ext cx="8964335" cy="292260"/>
      </dsp:txXfrm>
    </dsp:sp>
    <dsp:sp modelId="{DBD46763-9840-4CAE-8FEE-456488FC099F}">
      <dsp:nvSpPr>
        <dsp:cNvPr id="0" name=""/>
        <dsp:cNvSpPr/>
      </dsp:nvSpPr>
      <dsp:spPr>
        <a:xfrm>
          <a:off x="0" y="626747"/>
          <a:ext cx="8995957" cy="32388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1" kern="1200" dirty="0"/>
            <a:t>Pharmaceutical</a:t>
          </a:r>
          <a:r>
            <a:rPr lang="en-US" sz="1400" kern="1200" dirty="0"/>
            <a:t> Retailers offer the highest dividend yield. </a:t>
          </a:r>
        </a:p>
      </dsp:txBody>
      <dsp:txXfrm>
        <a:off x="15811" y="642558"/>
        <a:ext cx="8964335" cy="292260"/>
      </dsp:txXfrm>
    </dsp:sp>
    <dsp:sp modelId="{104A4E34-0998-4B5B-ACF1-A5A6741358DE}">
      <dsp:nvSpPr>
        <dsp:cNvPr id="0" name=""/>
        <dsp:cNvSpPr/>
      </dsp:nvSpPr>
      <dsp:spPr>
        <a:xfrm>
          <a:off x="0" y="964481"/>
          <a:ext cx="8995957" cy="32388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1" kern="1200" dirty="0"/>
            <a:t>Biotechnology</a:t>
          </a:r>
          <a:r>
            <a:rPr lang="en-US" sz="1400" kern="1200" dirty="0"/>
            <a:t> stands out with high P/E ratios but the worst 1-year returns. </a:t>
          </a:r>
        </a:p>
      </dsp:txBody>
      <dsp:txXfrm>
        <a:off x="15811" y="980292"/>
        <a:ext cx="8964335" cy="292260"/>
      </dsp:txXfrm>
    </dsp:sp>
    <dsp:sp modelId="{A49D8617-0A6B-4149-B94E-96396D76722B}">
      <dsp:nvSpPr>
        <dsp:cNvPr id="0" name=""/>
        <dsp:cNvSpPr/>
      </dsp:nvSpPr>
      <dsp:spPr>
        <a:xfrm>
          <a:off x="0" y="1302215"/>
          <a:ext cx="8995957" cy="32388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1" kern="1200" dirty="0"/>
            <a:t>Medical Distribution </a:t>
          </a:r>
          <a:r>
            <a:rPr lang="en-US" sz="1400" kern="1200" dirty="0"/>
            <a:t>combines strong returns with a mid-tier market cap. </a:t>
          </a:r>
        </a:p>
      </dsp:txBody>
      <dsp:txXfrm>
        <a:off x="15811" y="1318026"/>
        <a:ext cx="8964335" cy="292260"/>
      </dsp:txXfrm>
    </dsp:sp>
    <dsp:sp modelId="{C198954B-3E4B-483A-A852-D13F3E968A69}">
      <dsp:nvSpPr>
        <dsp:cNvPr id="0" name=""/>
        <dsp:cNvSpPr/>
      </dsp:nvSpPr>
      <dsp:spPr>
        <a:xfrm>
          <a:off x="0" y="1639950"/>
          <a:ext cx="8995957" cy="32388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1" kern="1200" dirty="0"/>
            <a:t>Medical Care Facilities </a:t>
          </a:r>
          <a:r>
            <a:rPr lang="en-US" sz="1400" kern="1200" dirty="0"/>
            <a:t>consistently rank low across all metrics. </a:t>
          </a:r>
        </a:p>
      </dsp:txBody>
      <dsp:txXfrm>
        <a:off x="15811" y="1655761"/>
        <a:ext cx="8964335" cy="2922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58D3B-149A-4BE6-86BD-758EAB40442F}">
      <dsp:nvSpPr>
        <dsp:cNvPr id="0" name=""/>
        <dsp:cNvSpPr/>
      </dsp:nvSpPr>
      <dsp:spPr>
        <a:xfrm>
          <a:off x="0" y="0"/>
          <a:ext cx="8995957" cy="48681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Aerospace &amp; Defense </a:t>
          </a: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leads in market capitalization and maintains strong P/E and 1-year returns, signaling robust investor confidence.</a:t>
          </a:r>
          <a:endParaRPr lang="en-IN" sz="1400" kern="1200" dirty="0"/>
        </a:p>
      </dsp:txBody>
      <dsp:txXfrm>
        <a:off x="23764" y="23764"/>
        <a:ext cx="8948429" cy="439286"/>
      </dsp:txXfrm>
    </dsp:sp>
    <dsp:sp modelId="{70D074CB-2DFD-42C1-AFC9-A77C1750D7CB}">
      <dsp:nvSpPr>
        <dsp:cNvPr id="0" name=""/>
        <dsp:cNvSpPr/>
      </dsp:nvSpPr>
      <dsp:spPr>
        <a:xfrm>
          <a:off x="0" y="498089"/>
          <a:ext cx="8995957" cy="33111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 </a:t>
          </a:r>
          <a:r>
            <a: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Engineering &amp; Construction </a:t>
          </a: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has the highest P/E ratio and strong price returns, indicating growth expectations. </a:t>
          </a:r>
          <a:endParaRPr lang="en-IN" sz="1400" kern="1200" dirty="0"/>
        </a:p>
      </dsp:txBody>
      <dsp:txXfrm>
        <a:off x="16164" y="514253"/>
        <a:ext cx="8963629" cy="298791"/>
      </dsp:txXfrm>
    </dsp:sp>
    <dsp:sp modelId="{CFEEAA9A-08D4-41CE-A07E-8297F9D83250}">
      <dsp:nvSpPr>
        <dsp:cNvPr id="0" name=""/>
        <dsp:cNvSpPr/>
      </dsp:nvSpPr>
      <dsp:spPr>
        <a:xfrm>
          <a:off x="0" y="838911"/>
          <a:ext cx="8995957" cy="33111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Airlines</a:t>
          </a: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 show the highest 1-year price return despite mid-range dividend yield and no P/E data shown—suggesting a recent rebound. </a:t>
          </a:r>
          <a:endParaRPr lang="en-IN" sz="1400" kern="1200" dirty="0"/>
        </a:p>
      </dsp:txBody>
      <dsp:txXfrm>
        <a:off x="16164" y="855075"/>
        <a:ext cx="8963629" cy="298791"/>
      </dsp:txXfrm>
    </dsp:sp>
    <dsp:sp modelId="{E5FF1629-FAC3-46D6-88DA-E5044C4F3BB3}">
      <dsp:nvSpPr>
        <dsp:cNvPr id="0" name=""/>
        <dsp:cNvSpPr/>
      </dsp:nvSpPr>
      <dsp:spPr>
        <a:xfrm>
          <a:off x="0" y="1179733"/>
          <a:ext cx="8995957" cy="33111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Tools &amp; Accessories </a:t>
          </a: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and Integrated Freight &amp; Logistics top dividend yields but aren’t prominent in other metrics. </a:t>
          </a:r>
          <a:endParaRPr lang="en-IN" sz="1400" kern="1200" dirty="0"/>
        </a:p>
      </dsp:txBody>
      <dsp:txXfrm>
        <a:off x="16164" y="1195897"/>
        <a:ext cx="8963629" cy="298791"/>
      </dsp:txXfrm>
    </dsp:sp>
    <dsp:sp modelId="{E4D2C7EE-E327-45E8-B91F-841321CF910F}">
      <dsp:nvSpPr>
        <dsp:cNvPr id="0" name=""/>
        <dsp:cNvSpPr/>
      </dsp:nvSpPr>
      <dsp:spPr>
        <a:xfrm>
          <a:off x="0" y="1520556"/>
          <a:ext cx="8995957" cy="33111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Specialty Industrial Machinery </a:t>
          </a: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consistently performs across metrics.</a:t>
          </a:r>
          <a:endParaRPr lang="en-IN" sz="1400" kern="1200" dirty="0"/>
        </a:p>
      </dsp:txBody>
      <dsp:txXfrm>
        <a:off x="16164" y="1536720"/>
        <a:ext cx="8963629" cy="298791"/>
      </dsp:txXfrm>
    </dsp:sp>
    <dsp:sp modelId="{608B3756-3164-446A-AC1D-8AE0CAFCC4DE}">
      <dsp:nvSpPr>
        <dsp:cNvPr id="0" name=""/>
        <dsp:cNvSpPr/>
      </dsp:nvSpPr>
      <dsp:spPr>
        <a:xfrm>
          <a:off x="0" y="1861378"/>
          <a:ext cx="8995957" cy="33111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Waste Management </a:t>
          </a: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has low market cap and price return but a relatively high P/E. </a:t>
          </a:r>
          <a:endParaRPr lang="en-IN" sz="1400" kern="1200" dirty="0"/>
        </a:p>
      </dsp:txBody>
      <dsp:txXfrm>
        <a:off x="16164" y="1877542"/>
        <a:ext cx="8963629" cy="29879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58D3B-149A-4BE6-86BD-758EAB40442F}">
      <dsp:nvSpPr>
        <dsp:cNvPr id="0" name=""/>
        <dsp:cNvSpPr/>
      </dsp:nvSpPr>
      <dsp:spPr>
        <a:xfrm>
          <a:off x="0" y="0"/>
          <a:ext cx="8995957" cy="42390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Industrial, and Healthcare Facilities </a:t>
          </a: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REITs dominate market capitalization. </a:t>
          </a:r>
          <a:endParaRPr lang="en-IN" sz="1400" kern="1200" dirty="0"/>
        </a:p>
      </dsp:txBody>
      <dsp:txXfrm>
        <a:off x="20693" y="20693"/>
        <a:ext cx="8954571" cy="382517"/>
      </dsp:txXfrm>
    </dsp:sp>
    <dsp:sp modelId="{1D75E72E-08B0-4FB1-BAEC-24F45CEFEAA8}">
      <dsp:nvSpPr>
        <dsp:cNvPr id="0" name=""/>
        <dsp:cNvSpPr/>
      </dsp:nvSpPr>
      <dsp:spPr>
        <a:xfrm>
          <a:off x="0" y="437528"/>
          <a:ext cx="8995957" cy="50012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Office REITs </a:t>
          </a: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stand out with an exceptionally high average P/E ratio (~3000), suggesting distorted or negative earnings. They also offer the highest dividend yield (6%) but suffer the worst 1-year price return (-20%). </a:t>
          </a:r>
          <a:endParaRPr lang="en-IN" sz="1400" kern="1200" dirty="0"/>
        </a:p>
      </dsp:txBody>
      <dsp:txXfrm>
        <a:off x="24414" y="461942"/>
        <a:ext cx="8947129" cy="451299"/>
      </dsp:txXfrm>
    </dsp:sp>
    <dsp:sp modelId="{7B751254-7FA2-48D4-9D2D-5B2324CD1ECB}">
      <dsp:nvSpPr>
        <dsp:cNvPr id="0" name=""/>
        <dsp:cNvSpPr/>
      </dsp:nvSpPr>
      <dsp:spPr>
        <a:xfrm>
          <a:off x="0" y="950594"/>
          <a:ext cx="8995957" cy="50012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Real Estate Services </a:t>
          </a: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has the best 1-year return (~35%) despite low dividend yield and modest market cap. </a:t>
          </a:r>
          <a:endParaRPr lang="en-IN" sz="1400" kern="1200" dirty="0"/>
        </a:p>
      </dsp:txBody>
      <dsp:txXfrm>
        <a:off x="24414" y="975008"/>
        <a:ext cx="8947129" cy="451299"/>
      </dsp:txXfrm>
    </dsp:sp>
    <dsp:sp modelId="{740C88CE-312F-4338-B991-A1B1150276FE}">
      <dsp:nvSpPr>
        <dsp:cNvPr id="0" name=""/>
        <dsp:cNvSpPr/>
      </dsp:nvSpPr>
      <dsp:spPr>
        <a:xfrm>
          <a:off x="0" y="1463659"/>
          <a:ext cx="8995957" cy="50012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Diversified REITs </a:t>
          </a: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rPr>
            <a:t>offer a strong yield and moderate returns. Overall, high dividend yields often correspond with poor price performance, highlighting investor caution in underperforming sectors like Office and Hotel &amp; Motel REITs.</a:t>
          </a:r>
          <a:endParaRPr lang="en-IN" sz="1400" kern="1200" dirty="0"/>
        </a:p>
      </dsp:txBody>
      <dsp:txXfrm>
        <a:off x="24414" y="1488073"/>
        <a:ext cx="8947129" cy="451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813BE-EB9D-4A20-9490-B071689EBDAE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77B1C-B23B-4A9A-AC3C-24F9A3BD78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9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77B1C-B23B-4A9A-AC3C-24F9A3BD78B7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84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8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8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18DF2D-986C-A8F3-903D-1BC47340B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161A85-6F72-44F9-14B7-81E127B9CAF6}"/>
              </a:ext>
            </a:extLst>
          </p:cNvPr>
          <p:cNvSpPr txBox="1"/>
          <p:nvPr/>
        </p:nvSpPr>
        <p:spPr>
          <a:xfrm>
            <a:off x="664634" y="856734"/>
            <a:ext cx="78147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Financial analysis 							of </a:t>
            </a:r>
          </a:p>
          <a:p>
            <a:r>
              <a:rPr lang="en-GB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		s&amp;p 500 stocks</a:t>
            </a:r>
            <a:endParaRPr lang="en-IN" sz="6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ADE644-E8E4-38BD-234B-1C371F69E2A1}"/>
              </a:ext>
            </a:extLst>
          </p:cNvPr>
          <p:cNvSpPr/>
          <p:nvPr/>
        </p:nvSpPr>
        <p:spPr>
          <a:xfrm>
            <a:off x="2078410" y="3941297"/>
            <a:ext cx="485171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accent4"/>
                </a:solidFill>
                <a:effectLst/>
              </a:rPr>
              <a:t>By</a:t>
            </a:r>
          </a:p>
          <a:p>
            <a:pPr algn="ctr"/>
            <a:r>
              <a:rPr lang="en-US" sz="4400" b="1" cap="none" spc="0" dirty="0">
                <a:ln/>
                <a:solidFill>
                  <a:schemeClr val="accent4"/>
                </a:solidFill>
                <a:effectLst/>
              </a:rPr>
              <a:t>Divyanshu Gangwar</a:t>
            </a:r>
          </a:p>
        </p:txBody>
      </p:sp>
    </p:spTree>
    <p:extLst>
      <p:ext uri="{BB962C8B-B14F-4D97-AF65-F5344CB8AC3E}">
        <p14:creationId xmlns:p14="http://schemas.microsoft.com/office/powerpoint/2010/main" val="289569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8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416E19-A4F9-10E1-DD8F-AAE3EE316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3994ED-74AB-4A95-5F5A-660830775C34}"/>
              </a:ext>
            </a:extLst>
          </p:cNvPr>
          <p:cNvSpPr txBox="1"/>
          <p:nvPr/>
        </p:nvSpPr>
        <p:spPr>
          <a:xfrm>
            <a:off x="360000" y="1260000"/>
            <a:ext cx="468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003366"/>
                </a:solidFill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Analysis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BC35AA3-6C16-8A71-9DCB-7D2782806C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733190"/>
              </p:ext>
            </p:extLst>
          </p:nvPr>
        </p:nvGraphicFramePr>
        <p:xfrm>
          <a:off x="92708" y="4877793"/>
          <a:ext cx="8995957" cy="1964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22FA817-A2DC-843B-81AD-4292CDFEDFDB}"/>
              </a:ext>
            </a:extLst>
          </p:cNvPr>
          <p:cNvSpPr/>
          <p:nvPr/>
        </p:nvSpPr>
        <p:spPr>
          <a:xfrm>
            <a:off x="2900551" y="-147767"/>
            <a:ext cx="33083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en-IN" sz="5400" b="1" dirty="0">
                <a:ln w="12700" cmpd="sng">
                  <a:solidFill>
                    <a:srgbClr val="8064A2"/>
                  </a:solidFill>
                  <a:prstDash val="solid"/>
                </a:ln>
                <a:gradFill>
                  <a:gsLst>
                    <a:gs pos="0">
                      <a:srgbClr val="8064A2"/>
                    </a:gs>
                    <a:gs pos="4000">
                      <a:srgbClr val="8064A2">
                        <a:lumMod val="60000"/>
                        <a:lumOff val="40000"/>
                      </a:srgbClr>
                    </a:gs>
                    <a:gs pos="87000">
                      <a:srgbClr val="8064A2">
                        <a:lumMod val="20000"/>
                        <a:lumOff val="80000"/>
                      </a:srgbClr>
                    </a:gs>
                  </a:gsLst>
                  <a:lin ang="5400000"/>
                </a:gradFill>
              </a:rPr>
              <a:t>Real Estate</a:t>
            </a:r>
            <a:endParaRPr kumimoji="0" lang="en-IN" sz="5400" b="1" i="0" u="none" strike="noStrike" kern="1200" cap="none" spc="0" normalizeH="0" baseline="0" noProof="0" dirty="0">
              <a:ln w="12700" cmpd="sng">
                <a:solidFill>
                  <a:srgbClr val="8064A2"/>
                </a:solidFill>
                <a:prstDash val="solid"/>
              </a:ln>
              <a:gradFill>
                <a:gsLst>
                  <a:gs pos="0">
                    <a:srgbClr val="8064A2"/>
                  </a:gs>
                  <a:gs pos="4000">
                    <a:srgbClr val="8064A2">
                      <a:lumMod val="60000"/>
                      <a:lumOff val="40000"/>
                    </a:srgbClr>
                  </a:gs>
                  <a:gs pos="87000">
                    <a:srgbClr val="8064A2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5E1A4-B38D-592A-ECA7-75BE4B9DB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08" y="618066"/>
            <a:ext cx="8995957" cy="41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46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8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12AA38-787B-3137-FD32-4A2BF3DA0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F71B5D-842E-AC5F-C8BA-329CECFE12BA}"/>
              </a:ext>
            </a:extLst>
          </p:cNvPr>
          <p:cNvSpPr txBox="1"/>
          <p:nvPr/>
        </p:nvSpPr>
        <p:spPr>
          <a:xfrm>
            <a:off x="360000" y="1260000"/>
            <a:ext cx="468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003366"/>
                </a:solidFill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E330F5-AB37-EA3C-7D11-0F1311D3561F}"/>
              </a:ext>
            </a:extLst>
          </p:cNvPr>
          <p:cNvSpPr/>
          <p:nvPr/>
        </p:nvSpPr>
        <p:spPr>
          <a:xfrm>
            <a:off x="2844414" y="-147767"/>
            <a:ext cx="34206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en-IN" sz="5400" b="1" dirty="0">
                <a:ln w="12700" cmpd="sng">
                  <a:solidFill>
                    <a:srgbClr val="8064A2"/>
                  </a:solidFill>
                  <a:prstDash val="solid"/>
                </a:ln>
                <a:gradFill>
                  <a:gsLst>
                    <a:gs pos="0">
                      <a:srgbClr val="8064A2"/>
                    </a:gs>
                    <a:gs pos="4000">
                      <a:srgbClr val="8064A2">
                        <a:lumMod val="60000"/>
                        <a:lumOff val="40000"/>
                      </a:srgbClr>
                    </a:gs>
                    <a:gs pos="87000">
                      <a:srgbClr val="8064A2">
                        <a:lumMod val="20000"/>
                        <a:lumOff val="80000"/>
                      </a:srgbClr>
                    </a:gs>
                  </a:gsLst>
                  <a:lin ang="5400000"/>
                </a:gradFill>
              </a:rPr>
              <a:t>Technology</a:t>
            </a:r>
            <a:endParaRPr kumimoji="0" lang="en-IN" sz="5400" b="1" i="0" u="none" strike="noStrike" kern="1200" cap="none" spc="0" normalizeH="0" baseline="0" noProof="0" dirty="0">
              <a:ln w="12700" cmpd="sng">
                <a:solidFill>
                  <a:srgbClr val="8064A2"/>
                </a:solidFill>
                <a:prstDash val="solid"/>
              </a:ln>
              <a:gradFill>
                <a:gsLst>
                  <a:gs pos="0">
                    <a:srgbClr val="8064A2"/>
                  </a:gs>
                  <a:gs pos="4000">
                    <a:srgbClr val="8064A2">
                      <a:lumMod val="60000"/>
                      <a:lumOff val="40000"/>
                    </a:srgbClr>
                  </a:gs>
                  <a:gs pos="87000">
                    <a:srgbClr val="8064A2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0964E-271A-E8F2-5494-F9ACDEC79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8" y="635000"/>
            <a:ext cx="8995957" cy="4001363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6756672-8FDC-1D4D-FCDE-069F87B3C9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6404859"/>
              </p:ext>
            </p:extLst>
          </p:nvPr>
        </p:nvGraphicFramePr>
        <p:xfrm>
          <a:off x="92708" y="4749800"/>
          <a:ext cx="8995957" cy="209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94641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8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0F4559-EEED-1047-4B1B-029F57EE3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8FF1DC-4F71-BD28-A1A7-03FFC0A362F4}"/>
              </a:ext>
            </a:extLst>
          </p:cNvPr>
          <p:cNvSpPr txBox="1"/>
          <p:nvPr/>
        </p:nvSpPr>
        <p:spPr>
          <a:xfrm>
            <a:off x="360000" y="1260000"/>
            <a:ext cx="468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003366"/>
                </a:solidFill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Analysis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DF3C3A7-CE29-FD03-F380-8E3C22CB75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9578579"/>
              </p:ext>
            </p:extLst>
          </p:nvPr>
        </p:nvGraphicFramePr>
        <p:xfrm>
          <a:off x="92708" y="4648200"/>
          <a:ext cx="8995957" cy="219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ACCE707-2202-685D-4C99-E9C69B565839}"/>
              </a:ext>
            </a:extLst>
          </p:cNvPr>
          <p:cNvSpPr/>
          <p:nvPr/>
        </p:nvSpPr>
        <p:spPr>
          <a:xfrm>
            <a:off x="3344294" y="-147767"/>
            <a:ext cx="24208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en-IN" sz="5400" b="1" dirty="0">
                <a:ln w="12700" cmpd="sng">
                  <a:solidFill>
                    <a:srgbClr val="8064A2"/>
                  </a:solidFill>
                  <a:prstDash val="solid"/>
                </a:ln>
                <a:gradFill>
                  <a:gsLst>
                    <a:gs pos="0">
                      <a:srgbClr val="8064A2"/>
                    </a:gs>
                    <a:gs pos="4000">
                      <a:srgbClr val="8064A2">
                        <a:lumMod val="60000"/>
                        <a:lumOff val="40000"/>
                      </a:srgbClr>
                    </a:gs>
                    <a:gs pos="87000">
                      <a:srgbClr val="8064A2">
                        <a:lumMod val="20000"/>
                        <a:lumOff val="80000"/>
                      </a:srgbClr>
                    </a:gs>
                  </a:gsLst>
                  <a:lin ang="5400000"/>
                </a:gradFill>
              </a:rPr>
              <a:t>Utilities</a:t>
            </a:r>
            <a:endParaRPr kumimoji="0" lang="en-IN" sz="5400" b="1" i="0" u="none" strike="noStrike" kern="1200" cap="none" spc="0" normalizeH="0" baseline="0" noProof="0" dirty="0">
              <a:ln w="12700" cmpd="sng">
                <a:solidFill>
                  <a:srgbClr val="8064A2"/>
                </a:solidFill>
                <a:prstDash val="solid"/>
              </a:ln>
              <a:gradFill>
                <a:gsLst>
                  <a:gs pos="0">
                    <a:srgbClr val="8064A2"/>
                  </a:gs>
                  <a:gs pos="4000">
                    <a:srgbClr val="8064A2">
                      <a:lumMod val="60000"/>
                      <a:lumOff val="40000"/>
                    </a:srgbClr>
                  </a:gs>
                  <a:gs pos="87000">
                    <a:srgbClr val="8064A2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544D3-8C27-A20C-05F0-29EBCAFC3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08" y="626533"/>
            <a:ext cx="8995957" cy="39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54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8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1E5D45-A00D-9A30-19F6-FE43C990D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239408-5392-E66D-FD16-460F45332BA2}"/>
              </a:ext>
            </a:extLst>
          </p:cNvPr>
          <p:cNvSpPr txBox="1"/>
          <p:nvPr/>
        </p:nvSpPr>
        <p:spPr>
          <a:xfrm>
            <a:off x="567268" y="1965867"/>
            <a:ext cx="78147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0" dirty="0">
                <a:solidFill>
                  <a:srgbClr val="F79646">
                    <a:lumMod val="60000"/>
                    <a:lumOff val="40000"/>
                  </a:srgbClr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				</a:t>
            </a: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Times New Roman" panose="02020603050405020304" pitchFamily="18" charset="0"/>
              </a:rPr>
              <a:t>portfolio 			   			optimization</a:t>
            </a:r>
            <a:endParaRPr kumimoji="0" lang="en-IN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010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8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C7EDCE-4D04-4A7D-F89E-667F28BB9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74F29EF-4F03-3518-0116-8B3C911D64C9}"/>
              </a:ext>
            </a:extLst>
          </p:cNvPr>
          <p:cNvSpPr/>
          <p:nvPr/>
        </p:nvSpPr>
        <p:spPr>
          <a:xfrm>
            <a:off x="2940182" y="-80665"/>
            <a:ext cx="31112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 cmpd="sng">
                  <a:solidFill>
                    <a:srgbClr val="8064A2"/>
                  </a:solidFill>
                  <a:prstDash val="solid"/>
                </a:ln>
                <a:gradFill>
                  <a:gsLst>
                    <a:gs pos="0">
                      <a:srgbClr val="8064A2"/>
                    </a:gs>
                    <a:gs pos="4000">
                      <a:srgbClr val="8064A2">
                        <a:lumMod val="60000"/>
                        <a:lumOff val="40000"/>
                      </a:srgbClr>
                    </a:gs>
                    <a:gs pos="87000">
                      <a:srgbClr val="8064A2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Calibri"/>
                <a:ea typeface="+mn-ea"/>
                <a:cs typeface="+mn-cs"/>
              </a:rPr>
              <a:t>Technique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AA06142-7435-1865-49B9-D08D46C79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481128"/>
              </p:ext>
            </p:extLst>
          </p:nvPr>
        </p:nvGraphicFramePr>
        <p:xfrm>
          <a:off x="431800" y="842665"/>
          <a:ext cx="8297333" cy="5617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C0379CF-F8FF-B68D-399E-F0F7ABFE9DA0}"/>
              </a:ext>
            </a:extLst>
          </p:cNvPr>
          <p:cNvSpPr/>
          <p:nvPr/>
        </p:nvSpPr>
        <p:spPr>
          <a:xfrm>
            <a:off x="-531324" y="855133"/>
            <a:ext cx="1005424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endParaRPr lang="en-I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81D0C8-7640-A77C-370B-A091C4120E2D}"/>
              </a:ext>
            </a:extLst>
          </p:cNvPr>
          <p:cNvSpPr/>
          <p:nvPr/>
        </p:nvSpPr>
        <p:spPr>
          <a:xfrm>
            <a:off x="365579" y="1290793"/>
            <a:ext cx="839040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Instead of concentrating in volatile sectors, spread investment across sectors, giving more weight to those that are more stable (i.e., have lower average beta).</a:t>
            </a:r>
            <a:endParaRPr lang="en-I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AA875C-FB32-CEA7-AC32-B05D7FCE0CB1}"/>
              </a:ext>
            </a:extLst>
          </p:cNvPr>
          <p:cNvSpPr/>
          <p:nvPr/>
        </p:nvSpPr>
        <p:spPr>
          <a:xfrm>
            <a:off x="916076" y="781110"/>
            <a:ext cx="73879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Reduce overall risk by balancing sector exposure</a:t>
            </a:r>
            <a:endParaRPr lang="en-IN" sz="2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B179C6-1E9E-708A-4A25-8EDFBF0A2EBD}"/>
              </a:ext>
            </a:extLst>
          </p:cNvPr>
          <p:cNvSpPr/>
          <p:nvPr/>
        </p:nvSpPr>
        <p:spPr>
          <a:xfrm>
            <a:off x="1524191" y="2357100"/>
            <a:ext cx="61717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Favor efficient companies within sectors</a:t>
            </a:r>
            <a:endParaRPr lang="en-IN" sz="2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A443C2-8F93-AECC-FA9F-FDEAF5ACE66F}"/>
              </a:ext>
            </a:extLst>
          </p:cNvPr>
          <p:cNvSpPr/>
          <p:nvPr/>
        </p:nvSpPr>
        <p:spPr>
          <a:xfrm>
            <a:off x="458647" y="2888787"/>
            <a:ext cx="829733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profit margin as a proxy for operational efficiency or financial health — prioritize companies with higher profit margins</a:t>
            </a:r>
            <a:endParaRPr lang="en-I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1360F2-A7BB-61BD-3C2D-A38AE4D2B1E9}"/>
              </a:ext>
            </a:extLst>
          </p:cNvPr>
          <p:cNvSpPr/>
          <p:nvPr/>
        </p:nvSpPr>
        <p:spPr>
          <a:xfrm>
            <a:off x="931291" y="3881129"/>
            <a:ext cx="74451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Combine sector-level and company-level insights</a:t>
            </a:r>
            <a:endParaRPr lang="en-IN" sz="2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B0C4B2-7418-3D56-2008-8384884D80FA}"/>
              </a:ext>
            </a:extLst>
          </p:cNvPr>
          <p:cNvSpPr/>
          <p:nvPr/>
        </p:nvSpPr>
        <p:spPr>
          <a:xfrm>
            <a:off x="414867" y="4428189"/>
            <a:ext cx="834662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 sector weight (risk-based) by stock weight (efficiency-based) to balance risk and quality in one metric.</a:t>
            </a:r>
            <a:endParaRPr lang="en-I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EA657D-91D9-4B56-7EC2-AABAD5C44E09}"/>
              </a:ext>
            </a:extLst>
          </p:cNvPr>
          <p:cNvSpPr/>
          <p:nvPr/>
        </p:nvSpPr>
        <p:spPr>
          <a:xfrm>
            <a:off x="1938842" y="5407904"/>
            <a:ext cx="56388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Invest proportionally to final weight.</a:t>
            </a:r>
            <a:endParaRPr lang="en-IN" sz="2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AED2C4-9C3E-2892-5466-AD3362AD513C}"/>
              </a:ext>
            </a:extLst>
          </p:cNvPr>
          <p:cNvSpPr/>
          <p:nvPr/>
        </p:nvSpPr>
        <p:spPr>
          <a:xfrm>
            <a:off x="424781" y="5908455"/>
            <a:ext cx="829733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Allocate funds according to the final weights so that capital flows toward more stable sectors and stronger companies within them.</a:t>
            </a:r>
            <a:endParaRPr lang="en-I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0884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8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89767-E7CB-9D4D-DE1D-9B682C862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B7700-1739-8EBA-260E-03A5234A76AA}"/>
              </a:ext>
            </a:extLst>
          </p:cNvPr>
          <p:cNvSpPr txBox="1"/>
          <p:nvPr/>
        </p:nvSpPr>
        <p:spPr>
          <a:xfrm>
            <a:off x="567268" y="2727867"/>
            <a:ext cx="78147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Times New Roman" panose="02020603050405020304" pitchFamily="18" charset="0"/>
              </a:rPr>
              <a:t>				</a:t>
            </a:r>
            <a:r>
              <a:rPr lang="en-GB" sz="6000" dirty="0">
                <a:solidFill>
                  <a:srgbClr val="F79646">
                    <a:lumMod val="60000"/>
                    <a:lumOff val="40000"/>
                  </a:srgbClr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thank you</a:t>
            </a:r>
            <a:endParaRPr kumimoji="0" lang="en-IN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530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8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E5235E-962E-C7F0-9DCD-793B0CEE2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CED05-94BD-649C-99F9-DCBED87B557B}"/>
              </a:ext>
            </a:extLst>
          </p:cNvPr>
          <p:cNvSpPr txBox="1"/>
          <p:nvPr/>
        </p:nvSpPr>
        <p:spPr>
          <a:xfrm>
            <a:off x="360000" y="1260000"/>
            <a:ext cx="468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003366"/>
                </a:solidFill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Analysis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1025CE3-92EC-3797-E99F-63264AE171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158282"/>
              </p:ext>
            </p:extLst>
          </p:nvPr>
        </p:nvGraphicFramePr>
        <p:xfrm>
          <a:off x="152400" y="4351867"/>
          <a:ext cx="8856133" cy="2370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A2EDD4C-C43F-CC8C-E5CE-0E29A1366E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702733"/>
            <a:ext cx="8856133" cy="36068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B0FD2B0-6DEB-4436-4213-60203C89C920}"/>
              </a:ext>
            </a:extLst>
          </p:cNvPr>
          <p:cNvSpPr/>
          <p:nvPr/>
        </p:nvSpPr>
        <p:spPr>
          <a:xfrm>
            <a:off x="2230018" y="-80665"/>
            <a:ext cx="45315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Basic Materials</a:t>
            </a:r>
          </a:p>
        </p:txBody>
      </p:sp>
    </p:spTree>
    <p:extLst>
      <p:ext uri="{BB962C8B-B14F-4D97-AF65-F5344CB8AC3E}">
        <p14:creationId xmlns:p14="http://schemas.microsoft.com/office/powerpoint/2010/main" val="248869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8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669D54-7FD4-F69E-EA38-6EB608658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337784-74E4-7D07-508F-E3CFC33C3685}"/>
              </a:ext>
            </a:extLst>
          </p:cNvPr>
          <p:cNvSpPr txBox="1"/>
          <p:nvPr/>
        </p:nvSpPr>
        <p:spPr>
          <a:xfrm>
            <a:off x="360000" y="1260000"/>
            <a:ext cx="468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003366"/>
                </a:solidFill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Analysis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A8153CE-5087-DEDD-271D-A8E8E615F9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2109352"/>
              </p:ext>
            </p:extLst>
          </p:nvPr>
        </p:nvGraphicFramePr>
        <p:xfrm>
          <a:off x="74022" y="4233333"/>
          <a:ext cx="8995957" cy="2608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60BD02F-6E9D-784A-11E6-1031E8B89182}"/>
              </a:ext>
            </a:extLst>
          </p:cNvPr>
          <p:cNvSpPr/>
          <p:nvPr/>
        </p:nvSpPr>
        <p:spPr>
          <a:xfrm>
            <a:off x="955240" y="-177800"/>
            <a:ext cx="72335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Communication 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F6E80-588B-697D-0CE5-ACD6415E0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21" y="621859"/>
            <a:ext cx="8995957" cy="361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1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8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C43CA-FD32-692A-4BEC-050A593B6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63C94E-0551-65C8-13AD-E235B26ECF67}"/>
              </a:ext>
            </a:extLst>
          </p:cNvPr>
          <p:cNvSpPr txBox="1"/>
          <p:nvPr/>
        </p:nvSpPr>
        <p:spPr>
          <a:xfrm>
            <a:off x="360000" y="1260000"/>
            <a:ext cx="468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003366"/>
                </a:solidFill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Analysis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AFF235C-702E-EC6C-B6EE-53E8074E0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914009"/>
              </p:ext>
            </p:extLst>
          </p:nvPr>
        </p:nvGraphicFramePr>
        <p:xfrm>
          <a:off x="74022" y="4670344"/>
          <a:ext cx="8995957" cy="219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3178EC2A-D72F-69FF-A537-046EDA18EBC9}"/>
              </a:ext>
            </a:extLst>
          </p:cNvPr>
          <p:cNvSpPr/>
          <p:nvPr/>
        </p:nvSpPr>
        <p:spPr>
          <a:xfrm>
            <a:off x="1809809" y="-148626"/>
            <a:ext cx="53719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Consumer Cyclical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ECE29-5C1E-80F7-F70C-93BB3DF5A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2" y="676031"/>
            <a:ext cx="9033336" cy="398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48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8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5B505E-2880-DA1E-3892-22A4D8C80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170797-9AC8-01D2-3D56-4D3E45CF66B1}"/>
              </a:ext>
            </a:extLst>
          </p:cNvPr>
          <p:cNvSpPr txBox="1"/>
          <p:nvPr/>
        </p:nvSpPr>
        <p:spPr>
          <a:xfrm>
            <a:off x="360000" y="1260000"/>
            <a:ext cx="468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003366"/>
                </a:solidFill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Analysis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94DF0DF-1A0B-A2BB-8B47-1021CD84EC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7071393"/>
              </p:ext>
            </p:extLst>
          </p:nvPr>
        </p:nvGraphicFramePr>
        <p:xfrm>
          <a:off x="74021" y="4656667"/>
          <a:ext cx="8995957" cy="211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8E7388-D80C-9D27-202B-0D6EFBCD3574}"/>
              </a:ext>
            </a:extLst>
          </p:cNvPr>
          <p:cNvSpPr/>
          <p:nvPr/>
        </p:nvSpPr>
        <p:spPr>
          <a:xfrm>
            <a:off x="1397001" y="-101600"/>
            <a:ext cx="62138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Consumer Defensive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2E4FAB-1B72-D801-67B1-C15AE75DF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0" y="630998"/>
            <a:ext cx="9033337" cy="396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7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8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954639-9071-2776-BCA7-66A8C5E82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204E07-1DD5-A9DC-45DD-297086B382B2}"/>
              </a:ext>
            </a:extLst>
          </p:cNvPr>
          <p:cNvSpPr txBox="1"/>
          <p:nvPr/>
        </p:nvSpPr>
        <p:spPr>
          <a:xfrm>
            <a:off x="360000" y="1260000"/>
            <a:ext cx="468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003366"/>
                </a:solidFill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Analysis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E39D7DB-B704-9959-94F7-26A6C047C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2151113"/>
              </p:ext>
            </p:extLst>
          </p:nvPr>
        </p:nvGraphicFramePr>
        <p:xfrm>
          <a:off x="74021" y="4809067"/>
          <a:ext cx="8995957" cy="1964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A8671AC-3700-C354-C7A6-7B9107D7755B}"/>
              </a:ext>
            </a:extLst>
          </p:cNvPr>
          <p:cNvSpPr/>
          <p:nvPr/>
        </p:nvSpPr>
        <p:spPr>
          <a:xfrm>
            <a:off x="1498600" y="-101600"/>
            <a:ext cx="611224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800" b="1" dirty="0">
                <a:ln w="12700" cmpd="sng">
                  <a:solidFill>
                    <a:srgbClr val="8064A2"/>
                  </a:solidFill>
                  <a:prstDash val="solid"/>
                </a:ln>
                <a:gradFill>
                  <a:gsLst>
                    <a:gs pos="0">
                      <a:srgbClr val="8064A2"/>
                    </a:gs>
                    <a:gs pos="4000">
                      <a:srgbClr val="8064A2">
                        <a:lumMod val="60000"/>
                        <a:lumOff val="40000"/>
                      </a:srgbClr>
                    </a:gs>
                    <a:gs pos="87000">
                      <a:srgbClr val="8064A2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Calibri"/>
              </a:rPr>
              <a:t>Energy</a:t>
            </a:r>
            <a:endParaRPr kumimoji="0" lang="en-IN" sz="4800" b="1" i="0" u="none" strike="noStrike" kern="1200" cap="none" spc="0" normalizeH="0" baseline="0" noProof="0" dirty="0">
              <a:ln w="12700" cmpd="sng">
                <a:solidFill>
                  <a:srgbClr val="8064A2"/>
                </a:solidFill>
                <a:prstDash val="solid"/>
              </a:ln>
              <a:gradFill>
                <a:gsLst>
                  <a:gs pos="0">
                    <a:srgbClr val="8064A2"/>
                  </a:gs>
                  <a:gs pos="4000">
                    <a:srgbClr val="8064A2">
                      <a:lumMod val="60000"/>
                      <a:lumOff val="40000"/>
                    </a:srgbClr>
                  </a:gs>
                  <a:gs pos="87000">
                    <a:srgbClr val="8064A2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D352A3-9D07-B22D-8206-492D330A57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0" y="643683"/>
            <a:ext cx="9033337" cy="408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79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8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01890-745F-681F-8845-F99E8CC7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DF0688-812F-4C54-9BA9-41CDD444C9E2}"/>
              </a:ext>
            </a:extLst>
          </p:cNvPr>
          <p:cNvSpPr txBox="1"/>
          <p:nvPr/>
        </p:nvSpPr>
        <p:spPr>
          <a:xfrm>
            <a:off x="360000" y="1260000"/>
            <a:ext cx="468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003366"/>
                </a:solidFill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Analysis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D04CEE2-289B-A6CF-04C9-0529B9FA2C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572938"/>
              </p:ext>
            </p:extLst>
          </p:nvPr>
        </p:nvGraphicFramePr>
        <p:xfrm>
          <a:off x="92708" y="4877793"/>
          <a:ext cx="8995957" cy="1964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A01FCD0-50F9-93D9-CAEB-D5459287B03A}"/>
              </a:ext>
            </a:extLst>
          </p:cNvPr>
          <p:cNvSpPr/>
          <p:nvPr/>
        </p:nvSpPr>
        <p:spPr>
          <a:xfrm>
            <a:off x="1498600" y="-101600"/>
            <a:ext cx="611224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0" normalizeH="0" baseline="0" noProof="0" dirty="0">
                <a:ln w="12700" cmpd="sng">
                  <a:solidFill>
                    <a:srgbClr val="8064A2"/>
                  </a:solidFill>
                  <a:prstDash val="solid"/>
                </a:ln>
                <a:gradFill>
                  <a:gsLst>
                    <a:gs pos="0">
                      <a:srgbClr val="8064A2"/>
                    </a:gs>
                    <a:gs pos="4000">
                      <a:srgbClr val="8064A2">
                        <a:lumMod val="60000"/>
                        <a:lumOff val="40000"/>
                      </a:srgbClr>
                    </a:gs>
                    <a:gs pos="87000">
                      <a:srgbClr val="8064A2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Calibri"/>
                <a:ea typeface="+mn-ea"/>
                <a:cs typeface="+mn-cs"/>
              </a:rPr>
              <a:t>Financial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4FC4C0-291F-DE33-49C6-24ECB4475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5" y="618067"/>
            <a:ext cx="9033335" cy="419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4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8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8DCA7-F60F-1E6D-3CBF-654CAC86A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6EE6CE-96C8-FF9C-AD4F-424F3D0BD30D}"/>
              </a:ext>
            </a:extLst>
          </p:cNvPr>
          <p:cNvSpPr txBox="1"/>
          <p:nvPr/>
        </p:nvSpPr>
        <p:spPr>
          <a:xfrm>
            <a:off x="360000" y="1260000"/>
            <a:ext cx="468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003366"/>
                </a:solidFill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Analysis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A09C27D-5375-5C94-3F33-5C4FF6EEB1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736285"/>
              </p:ext>
            </p:extLst>
          </p:nvPr>
        </p:nvGraphicFramePr>
        <p:xfrm>
          <a:off x="92708" y="4877793"/>
          <a:ext cx="8995957" cy="1964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F2DCCFF-E697-ECAB-A801-9C153A9686DC}"/>
              </a:ext>
            </a:extLst>
          </p:cNvPr>
          <p:cNvSpPr/>
          <p:nvPr/>
        </p:nvSpPr>
        <p:spPr>
          <a:xfrm>
            <a:off x="2900551" y="-147767"/>
            <a:ext cx="33083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Healthcare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7D5FB-B5C6-D933-E91D-9B867895D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0" y="632175"/>
            <a:ext cx="9033335" cy="415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61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8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80FEE1-E43D-B19F-32AC-053A293E3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21D685-AFD3-8A9F-B4AA-E859FF889D10}"/>
              </a:ext>
            </a:extLst>
          </p:cNvPr>
          <p:cNvSpPr txBox="1"/>
          <p:nvPr/>
        </p:nvSpPr>
        <p:spPr>
          <a:xfrm>
            <a:off x="360000" y="1260000"/>
            <a:ext cx="468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003366"/>
                </a:solidFill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Analysis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2F9B1B9-84DA-BB51-5A27-7589FEAE96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298201"/>
              </p:ext>
            </p:extLst>
          </p:nvPr>
        </p:nvGraphicFramePr>
        <p:xfrm>
          <a:off x="92708" y="4648200"/>
          <a:ext cx="8995957" cy="219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D270960-F59F-0ACD-878C-C7569521B2B4}"/>
              </a:ext>
            </a:extLst>
          </p:cNvPr>
          <p:cNvSpPr/>
          <p:nvPr/>
        </p:nvSpPr>
        <p:spPr>
          <a:xfrm>
            <a:off x="2956239" y="-147767"/>
            <a:ext cx="3196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en-IN" sz="5400" b="1" dirty="0">
                <a:ln w="12700" cmpd="sng">
                  <a:solidFill>
                    <a:srgbClr val="8064A2"/>
                  </a:solidFill>
                  <a:prstDash val="solid"/>
                </a:ln>
                <a:gradFill>
                  <a:gsLst>
                    <a:gs pos="0">
                      <a:srgbClr val="8064A2"/>
                    </a:gs>
                    <a:gs pos="4000">
                      <a:srgbClr val="8064A2">
                        <a:lumMod val="60000"/>
                        <a:lumOff val="40000"/>
                      </a:srgbClr>
                    </a:gs>
                    <a:gs pos="87000">
                      <a:srgbClr val="8064A2">
                        <a:lumMod val="20000"/>
                        <a:lumOff val="80000"/>
                      </a:srgbClr>
                    </a:gs>
                  </a:gsLst>
                  <a:lin ang="5400000"/>
                </a:gradFill>
              </a:rPr>
              <a:t>Industrials</a:t>
            </a:r>
            <a:endParaRPr kumimoji="0" lang="en-IN" sz="5400" b="1" i="0" u="none" strike="noStrike" kern="1200" cap="none" spc="0" normalizeH="0" baseline="0" noProof="0" dirty="0">
              <a:ln w="12700" cmpd="sng">
                <a:solidFill>
                  <a:srgbClr val="8064A2"/>
                </a:solidFill>
                <a:prstDash val="solid"/>
              </a:ln>
              <a:gradFill>
                <a:gsLst>
                  <a:gs pos="0">
                    <a:srgbClr val="8064A2"/>
                  </a:gs>
                  <a:gs pos="4000">
                    <a:srgbClr val="8064A2">
                      <a:lumMod val="60000"/>
                      <a:lumOff val="40000"/>
                    </a:srgbClr>
                  </a:gs>
                  <a:gs pos="87000">
                    <a:srgbClr val="8064A2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FC4BE0-7980-0860-10D8-FADE8854D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08" y="601133"/>
            <a:ext cx="8995957" cy="3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3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1337</Words>
  <Application>Microsoft Office PowerPoint</Application>
  <PresentationFormat>On-screen Show (4:3)</PresentationFormat>
  <Paragraphs>89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Algerian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Divyanshu Gangwar</dc:creator>
  <cp:keywords/>
  <dc:description>generated using python-pptx</dc:description>
  <cp:lastModifiedBy>Divyanshu Gangwar</cp:lastModifiedBy>
  <cp:revision>4</cp:revision>
  <dcterms:created xsi:type="dcterms:W3CDTF">2013-01-27T09:14:16Z</dcterms:created>
  <dcterms:modified xsi:type="dcterms:W3CDTF">2025-08-12T06:04:12Z</dcterms:modified>
  <cp:category/>
</cp:coreProperties>
</file>